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57" r:id="rId2"/>
    <p:sldId id="360" r:id="rId3"/>
    <p:sldId id="362" r:id="rId4"/>
    <p:sldId id="364" r:id="rId5"/>
    <p:sldId id="376" r:id="rId6"/>
    <p:sldId id="377" r:id="rId7"/>
    <p:sldId id="378" r:id="rId8"/>
    <p:sldId id="371" r:id="rId9"/>
    <p:sldId id="380" r:id="rId10"/>
    <p:sldId id="379" r:id="rId11"/>
    <p:sldId id="381" r:id="rId12"/>
    <p:sldId id="386" r:id="rId13"/>
    <p:sldId id="387" r:id="rId14"/>
    <p:sldId id="389" r:id="rId15"/>
    <p:sldId id="383" r:id="rId16"/>
    <p:sldId id="384" r:id="rId17"/>
    <p:sldId id="385" r:id="rId18"/>
    <p:sldId id="390" r:id="rId19"/>
    <p:sldId id="391" r:id="rId20"/>
  </p:sldIdLst>
  <p:sldSz cx="9144000" cy="6858000" type="screen4x3"/>
  <p:notesSz cx="6781800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DCE4"/>
    <a:srgbClr val="C5E4ED"/>
    <a:srgbClr val="B9DFE9"/>
    <a:srgbClr val="B3DCE7"/>
    <a:srgbClr val="AAD8E4"/>
    <a:srgbClr val="66FF33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0" autoAdjust="0"/>
    <p:restoredTop sz="95181" autoAdjust="0"/>
  </p:normalViewPr>
  <p:slideViewPr>
    <p:cSldViewPr>
      <p:cViewPr>
        <p:scale>
          <a:sx n="75" d="100"/>
          <a:sy n="75" d="100"/>
        </p:scale>
        <p:origin x="-1422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6C6AE57-3F77-4A72-ADD2-DF88D09FBCC0}" type="datetimeFigureOut">
              <a:rPr lang="fr-FR"/>
              <a:pPr>
                <a:defRPr/>
              </a:pPr>
              <a:t>09/07/2020</a:t>
            </a:fld>
            <a:endParaRPr lang="fr-FR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3E9D7C2-87E0-4303-95E0-6A58C7D8EAA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793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C300999-123F-4D5E-A90F-A135247B323E}" type="datetimeFigureOut">
              <a:rPr lang="en-US"/>
              <a:pPr>
                <a:defRPr/>
              </a:pPr>
              <a:t>7/9/2020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7863" y="4714875"/>
            <a:ext cx="54260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9E515D5-BEBF-48E3-B0C5-59CF423983E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08383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0A56A91-012B-40FC-B15F-38F33E90E9E9}" type="slidenum">
              <a:rPr lang="en-AU" altLang="en-AU"/>
              <a:pPr>
                <a:defRPr/>
              </a:pPr>
              <a:t>16</a:t>
            </a:fld>
            <a:endParaRPr lang="en-AU" altLang="en-AU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50888"/>
            <a:ext cx="4945062" cy="37099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4875" y="4713288"/>
            <a:ext cx="4970463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ADBD4D-09A0-446B-93B0-C91744677215}" type="slidenum">
              <a:rPr lang="en-AU" altLang="en-AU"/>
              <a:pPr>
                <a:defRPr/>
              </a:pPr>
              <a:t>17</a:t>
            </a:fld>
            <a:endParaRPr lang="en-AU" altLang="en-AU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1571625" y="6494463"/>
            <a:ext cx="6072188" cy="292100"/>
          </a:xfrm>
        </p:spPr>
        <p:txBody>
          <a:bodyPr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lang="en-AU"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1BC1A11-00F2-49F2-A2A9-D7634D5EAAC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72544459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1604" y="4406900"/>
            <a:ext cx="735811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71604" y="2906713"/>
            <a:ext cx="735811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1571625" y="6494463"/>
            <a:ext cx="6072188" cy="292100"/>
          </a:xfrm>
        </p:spPr>
        <p:txBody>
          <a:bodyPr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lang="en-AU"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6483050-5112-4BA8-AD43-03D39C5778B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26380353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1604" y="1357298"/>
            <a:ext cx="3571900" cy="507209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7818" y="1357298"/>
            <a:ext cx="3571900" cy="507209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1571625" y="6494463"/>
            <a:ext cx="6072188" cy="292100"/>
          </a:xfrm>
        </p:spPr>
        <p:txBody>
          <a:bodyPr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lang="en-AU"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519485E-8FD0-4607-999E-076CA5D4D34E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98574090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3382" y="1357298"/>
            <a:ext cx="3540122" cy="8175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3382" y="2174874"/>
            <a:ext cx="3540122" cy="42545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57818" y="1357298"/>
            <a:ext cx="3571900" cy="8175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57818" y="2174874"/>
            <a:ext cx="3571900" cy="42545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1571625" y="6494463"/>
            <a:ext cx="6143625" cy="292100"/>
          </a:xfrm>
        </p:spPr>
        <p:txBody>
          <a:bodyPr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lang="en-AU"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6735ABE-F506-4046-A098-6A5E637EF8D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40628991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1604" y="142853"/>
            <a:ext cx="2500330" cy="129224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4810" y="142852"/>
            <a:ext cx="4714908" cy="62865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1604" y="1435100"/>
            <a:ext cx="2500330" cy="499429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1571625" y="6494463"/>
            <a:ext cx="6143625" cy="292100"/>
          </a:xfrm>
        </p:spPr>
        <p:txBody>
          <a:bodyPr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lang="en-AU"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B20D94-C1EC-45F5-B7D7-37C896963985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55560505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1604" y="4800600"/>
            <a:ext cx="7358114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71604" y="285728"/>
            <a:ext cx="7358114" cy="4441847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1604" y="5367338"/>
            <a:ext cx="7358114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1571625" y="6494463"/>
            <a:ext cx="6286500" cy="292100"/>
          </a:xfrm>
        </p:spPr>
        <p:txBody>
          <a:bodyPr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lang="en-AU"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E020450-9F3E-4529-96FE-23E5736507DA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65283744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9718267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AU"/>
              <a:t>PISA 2012 Field Trial Coder Training, Rome, Feb 2011</a:t>
            </a:r>
            <a:endParaRPr lang="en-AU" dirty="0"/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lang="en-AU" sz="12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3958C69-55EF-4BB9-B742-CA8BD4CB9FD5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26348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76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PowerPointBackground 09.jp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144000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571625" y="142875"/>
            <a:ext cx="7372350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  <a:endParaRPr lang="en-AU" altLang="ru-RU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71625" y="1357313"/>
            <a:ext cx="7372350" cy="507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  <a:endParaRPr lang="en-AU" altLang="ru-RU" smtClean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1571625" y="6494463"/>
            <a:ext cx="600075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1" baseline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072438" y="6494463"/>
            <a:ext cx="85725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lang="en-AU" sz="12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8587CBC-D8DF-4755-A1F5-5D83C7E7DE4B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</p:sldLayoutIdLst>
  <p:transition>
    <p:dissolve/>
  </p:transition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9pPr>
    </p:titleStyle>
    <p:bodyStyle>
      <a:lvl1pPr marL="287338" indent="-28733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D9D9D9"/>
          </a:solidFill>
          <a:latin typeface="+mn-lt"/>
          <a:ea typeface="+mn-ea"/>
          <a:cs typeface="+mn-cs"/>
        </a:defRPr>
      </a:lvl1pPr>
      <a:lvl2pPr marL="64770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D9D9D9"/>
          </a:solidFill>
          <a:latin typeface="+mn-lt"/>
          <a:ea typeface="+mn-ea"/>
          <a:cs typeface="+mn-cs"/>
        </a:defRPr>
      </a:lvl2pPr>
      <a:lvl3pPr marL="935038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 kern="1200">
          <a:solidFill>
            <a:srgbClr val="D9D9D9"/>
          </a:solidFill>
          <a:latin typeface="+mn-lt"/>
          <a:ea typeface="+mn-ea"/>
          <a:cs typeface="+mn-cs"/>
        </a:defRPr>
      </a:lvl3pPr>
      <a:lvl4pPr marL="1258888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D9D9D9"/>
          </a:solidFill>
          <a:latin typeface="+mn-lt"/>
          <a:ea typeface="+mn-ea"/>
          <a:cs typeface="+mn-cs"/>
        </a:defRPr>
      </a:lvl4pPr>
      <a:lvl5pPr marL="1547813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D9D9D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368425" y="152400"/>
            <a:ext cx="7667625" cy="973138"/>
          </a:xfrm>
        </p:spPr>
        <p:txBody>
          <a:bodyPr/>
          <a:lstStyle/>
          <a:p>
            <a:r>
              <a:rPr lang="ru-RU" altLang="ru-RU" sz="3200" smtClean="0">
                <a:solidFill>
                  <a:srgbClr val="FFFF00"/>
                </a:solidFill>
              </a:rPr>
              <a:t>Области оценки исследования</a:t>
            </a:r>
            <a:br>
              <a:rPr lang="ru-RU" altLang="ru-RU" sz="3200" smtClean="0">
                <a:solidFill>
                  <a:srgbClr val="FFFF00"/>
                </a:solidFill>
              </a:rPr>
            </a:br>
            <a:r>
              <a:rPr lang="ru-RU" altLang="ru-RU" sz="3200" smtClean="0">
                <a:solidFill>
                  <a:srgbClr val="FFFF00"/>
                </a:solidFill>
              </a:rPr>
              <a:t>апробационного исследования </a:t>
            </a:r>
            <a:r>
              <a:rPr lang="en-US" altLang="ru-RU" sz="3200" smtClean="0">
                <a:solidFill>
                  <a:srgbClr val="FFFF00"/>
                </a:solidFill>
              </a:rPr>
              <a:t>PISA</a:t>
            </a:r>
            <a:r>
              <a:rPr lang="ru-RU" altLang="ru-RU" sz="3200" smtClean="0">
                <a:solidFill>
                  <a:srgbClr val="FFFF00"/>
                </a:solidFill>
              </a:rPr>
              <a:t>-2012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276350" y="1484313"/>
            <a:ext cx="7543800" cy="410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38175" indent="-2936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ru-RU" altLang="ru-RU" sz="2800">
                <a:solidFill>
                  <a:schemeClr val="bg1"/>
                </a:solidFill>
              </a:rPr>
              <a:t>Математическая грамотность (основная область)</a:t>
            </a:r>
          </a:p>
          <a:p>
            <a:pPr lvl="1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ru-RU" altLang="ru-RU" sz="2800">
                <a:solidFill>
                  <a:schemeClr val="bg1"/>
                </a:solidFill>
              </a:rPr>
              <a:t>Естественнонаучная грамотность </a:t>
            </a:r>
          </a:p>
          <a:p>
            <a:pPr lvl="1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ru-RU" altLang="ru-RU" sz="2800">
                <a:solidFill>
                  <a:schemeClr val="bg1"/>
                </a:solidFill>
              </a:rPr>
              <a:t>Грамотность чтения </a:t>
            </a:r>
          </a:p>
          <a:p>
            <a:pPr lvl="1" eaLnBrk="1" hangingPunct="1">
              <a:spcBef>
                <a:spcPct val="20000"/>
              </a:spcBef>
              <a:buClr>
                <a:schemeClr val="tx1"/>
              </a:buClr>
            </a:pPr>
            <a:r>
              <a:rPr lang="ru-RU" altLang="ru-RU" sz="2800">
                <a:solidFill>
                  <a:schemeClr val="bg1"/>
                </a:solidFill>
              </a:rPr>
              <a:t>		</a:t>
            </a:r>
            <a:r>
              <a:rPr lang="ru-RU" altLang="ru-RU" sz="2800" i="1">
                <a:solidFill>
                  <a:srgbClr val="FFFF00"/>
                </a:solidFill>
              </a:rPr>
              <a:t>Все тестовые задания в данном цикле исследования будут направлены на оценку </a:t>
            </a:r>
            <a:r>
              <a:rPr lang="ru-RU" altLang="ru-RU" sz="2800" i="1" u="sng">
                <a:solidFill>
                  <a:srgbClr val="FFFF00"/>
                </a:solidFill>
              </a:rPr>
              <a:t>математической грамотности</a:t>
            </a:r>
          </a:p>
          <a:p>
            <a:pPr lvl="1" eaLnBrk="1" hangingPunct="1">
              <a:spcBef>
                <a:spcPct val="20000"/>
              </a:spcBef>
              <a:buClr>
                <a:schemeClr val="tx1"/>
              </a:buClr>
            </a:pPr>
            <a:r>
              <a:rPr lang="ru-RU" altLang="ru-RU" sz="2800" i="1">
                <a:solidFill>
                  <a:srgbClr val="FFFF00"/>
                </a:solidFill>
              </a:rPr>
              <a:t>		</a:t>
            </a:r>
            <a:endParaRPr lang="en-US" altLang="ru-RU" sz="2800" i="1">
              <a:solidFill>
                <a:srgbClr val="FFFF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8CF435-12F0-462F-946C-4D44876063CF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ChangeArrowheads="1"/>
          </p:cNvSpPr>
          <p:nvPr/>
        </p:nvSpPr>
        <p:spPr bwMode="auto">
          <a:xfrm>
            <a:off x="1009650" y="981075"/>
            <a:ext cx="7162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rPr>
              <a:t>Примеры заданий</a:t>
            </a:r>
            <a:r>
              <a:rPr lang="ru-RU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itchFamily="34" charset="0"/>
              </a:rPr>
              <a:t>  </a:t>
            </a:r>
            <a:endParaRPr lang="en-AU" sz="36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531813" y="44450"/>
            <a:ext cx="80010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b="1" i="1">
                <a:solidFill>
                  <a:srgbClr val="FFFF00"/>
                </a:solidFill>
                <a:latin typeface="Verdana" pitchFamily="34" charset="0"/>
              </a:rPr>
              <a:t>     </a:t>
            </a:r>
            <a:r>
              <a:rPr lang="ru-RU" altLang="ru-RU" sz="3200" b="1" i="1">
                <a:solidFill>
                  <a:srgbClr val="FFFF00"/>
                </a:solidFill>
                <a:latin typeface="Verdana" pitchFamily="34" charset="0"/>
              </a:rPr>
              <a:t>Математическая грамотность</a:t>
            </a:r>
          </a:p>
        </p:txBody>
      </p:sp>
      <p:pic>
        <p:nvPicPr>
          <p:cNvPr id="358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650" y="1544638"/>
            <a:ext cx="7753350" cy="531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ChangeArrowheads="1"/>
          </p:cNvSpPr>
          <p:nvPr/>
        </p:nvSpPr>
        <p:spPr bwMode="auto">
          <a:xfrm>
            <a:off x="1009650" y="692150"/>
            <a:ext cx="7162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rPr>
              <a:t>Примеры заданий</a:t>
            </a:r>
            <a:r>
              <a:rPr lang="ru-RU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itchFamily="34" charset="0"/>
              </a:rPr>
              <a:t>  </a:t>
            </a:r>
            <a:endParaRPr lang="en-AU" sz="36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603250" y="44450"/>
            <a:ext cx="80010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b="1" i="1">
                <a:solidFill>
                  <a:srgbClr val="FFFF00"/>
                </a:solidFill>
                <a:latin typeface="Verdana" pitchFamily="34" charset="0"/>
              </a:rPr>
              <a:t>     </a:t>
            </a:r>
            <a:r>
              <a:rPr lang="ru-RU" altLang="ru-RU" sz="3200" b="1" i="1">
                <a:solidFill>
                  <a:srgbClr val="FFFF00"/>
                </a:solidFill>
                <a:latin typeface="Verdana" pitchFamily="34" charset="0"/>
              </a:rPr>
              <a:t>Математическая грамотность</a:t>
            </a:r>
          </a:p>
        </p:txBody>
      </p:sp>
      <p:pic>
        <p:nvPicPr>
          <p:cNvPr id="3686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1571625"/>
            <a:ext cx="7715250" cy="491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ChangeArrowheads="1"/>
          </p:cNvSpPr>
          <p:nvPr/>
        </p:nvSpPr>
        <p:spPr bwMode="auto">
          <a:xfrm>
            <a:off x="1009650" y="692150"/>
            <a:ext cx="7162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000" dirty="0">
                <a:solidFill>
                  <a:schemeClr val="bg1"/>
                </a:solidFill>
                <a:latin typeface="Times New Roman" pitchFamily="18" charset="0"/>
                <a:cs typeface="Arial" pitchFamily="34" charset="0"/>
              </a:rPr>
              <a:t>Примеры заданий</a:t>
            </a: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itchFamily="34" charset="0"/>
              </a:rPr>
              <a:t>  </a:t>
            </a:r>
            <a:endParaRPr lang="en-AU" sz="3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603250" y="44450"/>
            <a:ext cx="80010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b="1" i="1">
                <a:solidFill>
                  <a:srgbClr val="FFFF00"/>
                </a:solidFill>
                <a:latin typeface="Verdana" pitchFamily="34" charset="0"/>
              </a:rPr>
              <a:t>     </a:t>
            </a:r>
            <a:r>
              <a:rPr lang="ru-RU" altLang="ru-RU" sz="3200" b="1" i="1">
                <a:solidFill>
                  <a:srgbClr val="FFFF00"/>
                </a:solidFill>
                <a:latin typeface="Verdana" pitchFamily="34" charset="0"/>
              </a:rPr>
              <a:t>Естествонаучная грамотность</a:t>
            </a:r>
          </a:p>
        </p:txBody>
      </p:sp>
      <p:pic>
        <p:nvPicPr>
          <p:cNvPr id="378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88" y="1503363"/>
            <a:ext cx="7643812" cy="542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ChangeArrowheads="1"/>
          </p:cNvSpPr>
          <p:nvPr/>
        </p:nvSpPr>
        <p:spPr bwMode="auto">
          <a:xfrm>
            <a:off x="1009650" y="692150"/>
            <a:ext cx="7162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000" dirty="0">
                <a:solidFill>
                  <a:schemeClr val="bg1"/>
                </a:solidFill>
                <a:latin typeface="Times New Roman" pitchFamily="18" charset="0"/>
                <a:cs typeface="Arial" pitchFamily="34" charset="0"/>
              </a:rPr>
              <a:t>Примеры заданий</a:t>
            </a: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itchFamily="34" charset="0"/>
              </a:rPr>
              <a:t>  </a:t>
            </a:r>
            <a:endParaRPr lang="en-AU" sz="3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603250" y="44450"/>
            <a:ext cx="80010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b="1" i="1">
                <a:solidFill>
                  <a:srgbClr val="FFFF00"/>
                </a:solidFill>
                <a:latin typeface="Verdana" pitchFamily="34" charset="0"/>
              </a:rPr>
              <a:t>     </a:t>
            </a:r>
            <a:r>
              <a:rPr lang="ru-RU" altLang="ru-RU" sz="3200" b="1" i="1">
                <a:solidFill>
                  <a:srgbClr val="FFFF00"/>
                </a:solidFill>
                <a:latin typeface="Verdana" pitchFamily="34" charset="0"/>
              </a:rPr>
              <a:t> Грамотность по чтению</a:t>
            </a:r>
          </a:p>
        </p:txBody>
      </p:sp>
      <p:pic>
        <p:nvPicPr>
          <p:cNvPr id="389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862013"/>
            <a:ext cx="7715250" cy="599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ChangeArrowheads="1"/>
          </p:cNvSpPr>
          <p:nvPr/>
        </p:nvSpPr>
        <p:spPr bwMode="auto">
          <a:xfrm>
            <a:off x="1009650" y="981075"/>
            <a:ext cx="7162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rPr>
              <a:t>Примеры заданий</a:t>
            </a:r>
            <a:r>
              <a:rPr lang="ru-RU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itchFamily="34" charset="0"/>
              </a:rPr>
              <a:t>  </a:t>
            </a:r>
            <a:endParaRPr lang="en-AU" sz="36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39939" name="Rectangle 4"/>
          <p:cNvSpPr>
            <a:spLocks noChangeArrowheads="1"/>
          </p:cNvSpPr>
          <p:nvPr/>
        </p:nvSpPr>
        <p:spPr bwMode="auto">
          <a:xfrm>
            <a:off x="531813" y="44450"/>
            <a:ext cx="80010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b="1" i="1">
                <a:solidFill>
                  <a:srgbClr val="FFFF00"/>
                </a:solidFill>
                <a:latin typeface="Verdana" pitchFamily="34" charset="0"/>
              </a:rPr>
              <a:t>     </a:t>
            </a:r>
            <a:r>
              <a:rPr lang="ru-RU" altLang="ru-RU" sz="3200" b="1" i="1">
                <a:solidFill>
                  <a:srgbClr val="FFFF00"/>
                </a:solidFill>
                <a:latin typeface="Verdana" pitchFamily="34" charset="0"/>
              </a:rPr>
              <a:t>Математическая грамотность</a:t>
            </a:r>
          </a:p>
        </p:txBody>
      </p:sp>
      <p:pic>
        <p:nvPicPr>
          <p:cNvPr id="3994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650" y="1544638"/>
            <a:ext cx="7753350" cy="531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8229600" cy="1676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Классификация учащихся по группам способности, основанным по видам ответа</a:t>
            </a:r>
            <a:endParaRPr lang="en-US" dirty="0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990600" y="5661025"/>
            <a:ext cx="7924800" cy="304800"/>
          </a:xfrm>
          <a:prstGeom prst="leftRightArrow">
            <a:avLst>
              <a:gd name="adj1" fmla="val 8333"/>
              <a:gd name="adj2" fmla="val 22762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 type="none" w="sm" len="sm"/>
            <a:tailEnd type="none" w="lg" len="lg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AU" altLang="ru-RU"/>
          </a:p>
        </p:txBody>
      </p:sp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1268413" y="5957888"/>
            <a:ext cx="2339975" cy="4000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низкий результат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9269" name="Text Box 5"/>
          <p:cNvSpPr txBox="1">
            <a:spLocks noChangeArrowheads="1"/>
          </p:cNvSpPr>
          <p:nvPr/>
        </p:nvSpPr>
        <p:spPr bwMode="auto">
          <a:xfrm>
            <a:off x="6732588" y="5949950"/>
            <a:ext cx="2393950" cy="4000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высокий результат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7429500" y="5286375"/>
            <a:ext cx="4873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ru-RU" sz="2800" b="1">
                <a:solidFill>
                  <a:srgbClr val="FF0000"/>
                </a:solidFill>
                <a:sym typeface="Wingdings" pitchFamily="2" charset="2"/>
              </a:rPr>
              <a:t></a:t>
            </a:r>
            <a:endParaRPr lang="en-US" altLang="ru-RU" sz="2800" b="1">
              <a:solidFill>
                <a:srgbClr val="FF0000"/>
              </a:solidFill>
            </a:endParaRP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2500313" y="5357813"/>
            <a:ext cx="4841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ru-RU" sz="2800" b="1">
                <a:solidFill>
                  <a:srgbClr val="FF0000"/>
                </a:solidFill>
                <a:sym typeface="Wingdings" pitchFamily="2" charset="2"/>
              </a:rPr>
              <a:t></a:t>
            </a:r>
            <a:endParaRPr lang="en-US" altLang="ru-RU" sz="2800" b="1">
              <a:solidFill>
                <a:srgbClr val="FF0000"/>
              </a:solidFill>
            </a:endParaRPr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 flipV="1">
            <a:off x="4267200" y="2038350"/>
            <a:ext cx="0" cy="37798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6610350" y="2514600"/>
            <a:ext cx="21002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ru-RU" altLang="ru-RU" sz="2000">
                <a:solidFill>
                  <a:schemeClr val="bg1"/>
                </a:solidFill>
              </a:rPr>
              <a:t>Описание кода 2</a:t>
            </a:r>
            <a:endParaRPr lang="en-US" altLang="ru-RU" sz="2000">
              <a:solidFill>
                <a:schemeClr val="bg1"/>
              </a:solidFill>
            </a:endParaRPr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1631950" y="2514600"/>
            <a:ext cx="21002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ru-RU" altLang="ru-RU" sz="2000">
                <a:solidFill>
                  <a:schemeClr val="bg1"/>
                </a:solidFill>
              </a:rPr>
              <a:t>Описание кода </a:t>
            </a:r>
            <a:r>
              <a:rPr lang="en-US" altLang="ru-RU" sz="2000">
                <a:solidFill>
                  <a:schemeClr val="bg1"/>
                </a:solidFill>
              </a:rPr>
              <a:t> 0 </a:t>
            </a:r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V="1">
            <a:off x="6477000" y="2057400"/>
            <a:ext cx="0" cy="37798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4357688" y="2428875"/>
            <a:ext cx="21002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ru-RU" altLang="ru-RU" sz="2000">
                <a:solidFill>
                  <a:schemeClr val="bg1"/>
                </a:solidFill>
              </a:rPr>
              <a:t>Описание кода 1</a:t>
            </a:r>
            <a:endParaRPr lang="en-US" altLang="ru-RU" sz="2000">
              <a:solidFill>
                <a:schemeClr val="bg1"/>
              </a:solidFill>
            </a:endParaRPr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5072063" y="5286375"/>
            <a:ext cx="638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ru-RU" sz="2800" b="1">
                <a:solidFill>
                  <a:srgbClr val="FF0000"/>
                </a:solidFill>
                <a:sym typeface="Wingdings" pitchFamily="2" charset="2"/>
              </a:rPr>
              <a:t></a:t>
            </a:r>
            <a:endParaRPr lang="en-US" altLang="ru-RU" sz="2800" b="1">
              <a:solidFill>
                <a:srgbClr val="FF0000"/>
              </a:solidFill>
            </a:endParaRPr>
          </a:p>
        </p:txBody>
      </p:sp>
      <p:sp>
        <p:nvSpPr>
          <p:cNvPr id="139278" name="Text Box 14"/>
          <p:cNvSpPr txBox="1">
            <a:spLocks noChangeArrowheads="1"/>
          </p:cNvSpPr>
          <p:nvPr/>
        </p:nvSpPr>
        <p:spPr bwMode="auto">
          <a:xfrm>
            <a:off x="6643688" y="3143250"/>
            <a:ext cx="2057400" cy="224631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lg" len="lg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Отображает ответы учащихся, достигших высший результат по математике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9279" name="Text Box 15"/>
          <p:cNvSpPr txBox="1">
            <a:spLocks noChangeArrowheads="1"/>
          </p:cNvSpPr>
          <p:nvPr/>
        </p:nvSpPr>
        <p:spPr bwMode="auto">
          <a:xfrm>
            <a:off x="2000250" y="3143250"/>
            <a:ext cx="1700213" cy="224631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lg" len="lg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Отображает ответы учащихся, достигших низкий результат по математике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9280" name="Text Box 16"/>
          <p:cNvSpPr txBox="1">
            <a:spLocks noChangeArrowheads="1"/>
          </p:cNvSpPr>
          <p:nvPr/>
        </p:nvSpPr>
        <p:spPr bwMode="auto">
          <a:xfrm>
            <a:off x="4500563" y="3143250"/>
            <a:ext cx="1676400" cy="224631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lg" len="lg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Отображает ответы учащихся, достигших средний результат по математике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9281" name="Text Box 17"/>
          <p:cNvSpPr txBox="1">
            <a:spLocks noChangeArrowheads="1"/>
          </p:cNvSpPr>
          <p:nvPr/>
        </p:nvSpPr>
        <p:spPr bwMode="auto">
          <a:xfrm>
            <a:off x="1633538" y="2095500"/>
            <a:ext cx="2100262" cy="3968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lg" len="lg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Нет ответа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9282" name="Text Box 18"/>
          <p:cNvSpPr txBox="1">
            <a:spLocks noChangeArrowheads="1"/>
          </p:cNvSpPr>
          <p:nvPr/>
        </p:nvSpPr>
        <p:spPr bwMode="auto">
          <a:xfrm>
            <a:off x="6610350" y="2095500"/>
            <a:ext cx="2100263" cy="3968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lg" len="lg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Полный ответ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9283" name="Text Box 19"/>
          <p:cNvSpPr txBox="1">
            <a:spLocks noChangeArrowheads="1"/>
          </p:cNvSpPr>
          <p:nvPr/>
        </p:nvSpPr>
        <p:spPr bwMode="auto">
          <a:xfrm>
            <a:off x="4324350" y="2095500"/>
            <a:ext cx="2100263" cy="3968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lg" len="lg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Неполный ответ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238DA64-0B25-4992-9960-8398DDA58AD4}" type="slidenum">
              <a:rPr/>
              <a:pPr>
                <a:defRPr/>
              </a:pPr>
              <a:t>15</a:t>
            </a:fld>
            <a:endParaRPr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PISA 2012 Field Trial Coder Training, Rome, Feb 2011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Специальные коды</a:t>
            </a:r>
            <a:r>
              <a:rPr lang="en-US" altLang="ru-RU" smtClean="0"/>
              <a:t>: ‘0’ </a:t>
            </a:r>
            <a:r>
              <a:rPr lang="ru-RU" altLang="ru-RU" smtClean="0"/>
              <a:t>и</a:t>
            </a:r>
            <a:r>
              <a:rPr lang="en-US" altLang="ru-RU" smtClean="0"/>
              <a:t> ‘9’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00200"/>
            <a:ext cx="6934200" cy="4953000"/>
          </a:xfrm>
        </p:spPr>
        <p:txBody>
          <a:bodyPr/>
          <a:lstStyle/>
          <a:p>
            <a:r>
              <a:rPr lang="ru-RU" altLang="ru-RU" smtClean="0"/>
              <a:t>Код</a:t>
            </a:r>
            <a:r>
              <a:rPr lang="en-US" altLang="ru-RU" smtClean="0"/>
              <a:t> ‘9’ (</a:t>
            </a:r>
            <a:r>
              <a:rPr lang="ru-RU" altLang="ru-RU" smtClean="0"/>
              <a:t>Нет ответа</a:t>
            </a:r>
            <a:r>
              <a:rPr lang="en-US" altLang="ru-RU" smtClean="0"/>
              <a:t>)</a:t>
            </a:r>
            <a:r>
              <a:rPr lang="ru-RU" altLang="ru-RU" smtClean="0"/>
              <a:t> используется в тех случаях, где учащийся пропустил и не дал ответа на вопрос.</a:t>
            </a:r>
            <a:r>
              <a:rPr lang="en-US" altLang="ru-RU" smtClean="0"/>
              <a:t> </a:t>
            </a:r>
          </a:p>
          <a:p>
            <a:r>
              <a:rPr lang="ru-RU" altLang="ru-RU" smtClean="0"/>
              <a:t>Другие ответы, такие как «Я незнаю» или «-» оцениваются кодом </a:t>
            </a:r>
            <a:r>
              <a:rPr lang="en-US" altLang="ru-RU" smtClean="0"/>
              <a:t>‘0’</a:t>
            </a:r>
            <a:r>
              <a:rPr lang="ru-RU" altLang="ru-RU" smtClean="0"/>
              <a:t>. </a:t>
            </a:r>
            <a:r>
              <a:rPr lang="en-US" altLang="ru-RU" smtClean="0"/>
              <a:t>(</a:t>
            </a:r>
            <a:r>
              <a:rPr lang="ru-RU" altLang="ru-RU" smtClean="0"/>
              <a:t>Ответ не принимается)</a:t>
            </a:r>
            <a:endParaRPr lang="en-US" altLang="ru-R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5AD9F72-005E-4ED1-8214-55764C8CEDE5}" type="slidenum">
              <a:rPr smtClean="0"/>
              <a:pPr>
                <a:defRPr/>
              </a:pPr>
              <a:t>16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571625" y="6494463"/>
            <a:ext cx="6000750" cy="292100"/>
          </a:xfrm>
        </p:spPr>
        <p:txBody>
          <a:bodyPr/>
          <a:lstStyle/>
          <a:p>
            <a:pPr>
              <a:defRPr/>
            </a:pPr>
            <a:r>
              <a:rPr lang="en-AU" smtClean="0"/>
              <a:t>PISA 2012 Field Trial Coder Training, Rome, Feb 2011</a:t>
            </a:r>
            <a:endParaRPr lang="en-A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258888" y="1844675"/>
            <a:ext cx="7467600" cy="518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651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defTabSz="3651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3651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3651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3651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651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651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651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651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35000"/>
              </a:lnSpc>
              <a:spcBef>
                <a:spcPct val="50000"/>
              </a:spcBef>
              <a:buFontTx/>
              <a:buChar char="•"/>
            </a:pPr>
            <a:r>
              <a:rPr lang="en-GB" altLang="ru-RU" sz="3200">
                <a:solidFill>
                  <a:srgbClr val="FFFF00"/>
                </a:solidFill>
              </a:rPr>
              <a:t> </a:t>
            </a:r>
            <a:r>
              <a:rPr lang="ru-RU" altLang="ru-RU" sz="3200">
                <a:solidFill>
                  <a:srgbClr val="FFFF00"/>
                </a:solidFill>
              </a:rPr>
              <a:t>Задание с выбором ответа</a:t>
            </a:r>
            <a:endParaRPr lang="en-GB" altLang="ru-RU" sz="3200">
              <a:solidFill>
                <a:srgbClr val="FFFF00"/>
              </a:solidFill>
            </a:endParaRPr>
          </a:p>
          <a:p>
            <a:pPr lvl="1" eaLnBrk="1" hangingPunct="1">
              <a:lnSpc>
                <a:spcPct val="135000"/>
              </a:lnSpc>
              <a:spcBef>
                <a:spcPct val="50000"/>
              </a:spcBef>
            </a:pPr>
            <a:endParaRPr lang="en-GB" altLang="ru-RU" sz="2000">
              <a:solidFill>
                <a:srgbClr val="00FF00"/>
              </a:solidFill>
            </a:endParaRPr>
          </a:p>
          <a:p>
            <a:pPr lvl="1" eaLnBrk="1" hangingPunct="1">
              <a:lnSpc>
                <a:spcPct val="135000"/>
              </a:lnSpc>
              <a:spcBef>
                <a:spcPct val="50000"/>
              </a:spcBef>
            </a:pPr>
            <a:endParaRPr lang="en-GB" altLang="ru-RU" sz="2000">
              <a:solidFill>
                <a:srgbClr val="00FF00"/>
              </a:solidFill>
            </a:endParaRPr>
          </a:p>
          <a:p>
            <a:pPr eaLnBrk="1" hangingPunct="1">
              <a:lnSpc>
                <a:spcPct val="135000"/>
              </a:lnSpc>
              <a:spcBef>
                <a:spcPct val="50000"/>
              </a:spcBef>
              <a:buFontTx/>
              <a:buChar char="•"/>
            </a:pPr>
            <a:r>
              <a:rPr lang="en-GB" altLang="ru-RU" sz="3200">
                <a:solidFill>
                  <a:srgbClr val="00FF00"/>
                </a:solidFill>
              </a:rPr>
              <a:t> </a:t>
            </a:r>
            <a:r>
              <a:rPr lang="ru-RU" altLang="ru-RU" sz="3200">
                <a:solidFill>
                  <a:srgbClr val="FFFF00"/>
                </a:solidFill>
              </a:rPr>
              <a:t>Задание со свободно-  конструируемым ответом</a:t>
            </a:r>
            <a:endParaRPr lang="en-GB" altLang="ru-RU" sz="3200">
              <a:solidFill>
                <a:srgbClr val="FFFF00"/>
              </a:solidFill>
            </a:endParaRPr>
          </a:p>
          <a:p>
            <a:pPr lvl="1" eaLnBrk="1" hangingPunct="1">
              <a:lnSpc>
                <a:spcPct val="135000"/>
              </a:lnSpc>
              <a:spcBef>
                <a:spcPct val="50000"/>
              </a:spcBef>
            </a:pPr>
            <a:endParaRPr lang="en-GB" altLang="ru-RU" sz="2000">
              <a:solidFill>
                <a:srgbClr val="00FF00"/>
              </a:solidFill>
            </a:endParaRPr>
          </a:p>
          <a:p>
            <a:pPr lvl="1" eaLnBrk="1" hangingPunct="1">
              <a:lnSpc>
                <a:spcPct val="135000"/>
              </a:lnSpc>
              <a:spcBef>
                <a:spcPct val="50000"/>
              </a:spcBef>
            </a:pPr>
            <a:endParaRPr lang="en-GB" altLang="ru-RU" sz="2000">
              <a:solidFill>
                <a:srgbClr val="00FF00"/>
              </a:solidFill>
            </a:endParaRPr>
          </a:p>
          <a:p>
            <a:pPr lvl="1" eaLnBrk="1" hangingPunct="1">
              <a:lnSpc>
                <a:spcPct val="135000"/>
              </a:lnSpc>
              <a:spcBef>
                <a:spcPct val="50000"/>
              </a:spcBef>
            </a:pPr>
            <a:endParaRPr lang="en-GB" altLang="ru-RU" sz="2000">
              <a:solidFill>
                <a:srgbClr val="00FF00"/>
              </a:solidFill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928813" y="214313"/>
            <a:ext cx="760095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4800">
                <a:solidFill>
                  <a:srgbClr val="FFFF00"/>
                </a:solidFill>
              </a:rPr>
              <a:t>Тип заданий и их оценивание </a:t>
            </a:r>
            <a:endParaRPr lang="nl-NL" altLang="ru-RU" sz="4800">
              <a:solidFill>
                <a:srgbClr val="FFFF00"/>
              </a:solidFill>
            </a:endParaRPr>
          </a:p>
        </p:txBody>
      </p:sp>
      <p:grpSp>
        <p:nvGrpSpPr>
          <p:cNvPr id="43012" name="Group 4"/>
          <p:cNvGrpSpPr>
            <a:grpSpLocks/>
          </p:cNvGrpSpPr>
          <p:nvPr/>
        </p:nvGrpSpPr>
        <p:grpSpPr bwMode="auto">
          <a:xfrm>
            <a:off x="6659563" y="1989138"/>
            <a:ext cx="2087562" cy="1439862"/>
            <a:chOff x="4241" y="1253"/>
            <a:chExt cx="1315" cy="907"/>
          </a:xfrm>
        </p:grpSpPr>
        <p:sp>
          <p:nvSpPr>
            <p:cNvPr id="43016" name="Text Box 5"/>
            <p:cNvSpPr txBox="1">
              <a:spLocks noChangeArrowheads="1"/>
            </p:cNvSpPr>
            <p:nvPr/>
          </p:nvSpPr>
          <p:spPr bwMode="auto">
            <a:xfrm>
              <a:off x="4422" y="1289"/>
              <a:ext cx="1134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b="1">
                  <a:solidFill>
                    <a:schemeClr val="bg1"/>
                  </a:solidFill>
                </a:rPr>
                <a:t>Вводится в базу данных</a:t>
              </a:r>
              <a:endParaRPr lang="en-US" altLang="ru-RU" sz="2000" b="1">
                <a:solidFill>
                  <a:schemeClr val="bg1"/>
                </a:solidFill>
              </a:endParaRPr>
            </a:p>
          </p:txBody>
        </p:sp>
        <p:sp>
          <p:nvSpPr>
            <p:cNvPr id="43017" name="AutoShape 6"/>
            <p:cNvSpPr>
              <a:spLocks/>
            </p:cNvSpPr>
            <p:nvPr/>
          </p:nvSpPr>
          <p:spPr bwMode="auto">
            <a:xfrm>
              <a:off x="4241" y="1253"/>
              <a:ext cx="91" cy="907"/>
            </a:xfrm>
            <a:prstGeom prst="rightBrace">
              <a:avLst>
                <a:gd name="adj1" fmla="val 83059"/>
                <a:gd name="adj2" fmla="val 50000"/>
              </a:avLst>
            </a:prstGeom>
            <a:noFill/>
            <a:ln w="5715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endParaRPr lang="ru-RU" altLang="ru-RU">
                <a:solidFill>
                  <a:srgbClr val="FF6600"/>
                </a:solidFill>
              </a:endParaRPr>
            </a:p>
          </p:txBody>
        </p:sp>
      </p:grpSp>
      <p:grpSp>
        <p:nvGrpSpPr>
          <p:cNvPr id="43013" name="Group 7"/>
          <p:cNvGrpSpPr>
            <a:grpSpLocks/>
          </p:cNvGrpSpPr>
          <p:nvPr/>
        </p:nvGrpSpPr>
        <p:grpSpPr bwMode="auto">
          <a:xfrm>
            <a:off x="6659563" y="4292600"/>
            <a:ext cx="2195512" cy="2279650"/>
            <a:chOff x="4377" y="2478"/>
            <a:chExt cx="1383" cy="1436"/>
          </a:xfrm>
        </p:grpSpPr>
        <p:sp>
          <p:nvSpPr>
            <p:cNvPr id="43014" name="AutoShape 8"/>
            <p:cNvSpPr>
              <a:spLocks/>
            </p:cNvSpPr>
            <p:nvPr/>
          </p:nvSpPr>
          <p:spPr bwMode="auto">
            <a:xfrm>
              <a:off x="4377" y="2478"/>
              <a:ext cx="90" cy="1315"/>
            </a:xfrm>
            <a:prstGeom prst="rightBrace">
              <a:avLst>
                <a:gd name="adj1" fmla="val 121759"/>
                <a:gd name="adj2" fmla="val 50000"/>
              </a:avLst>
            </a:prstGeom>
            <a:noFill/>
            <a:ln w="5715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endParaRPr lang="ru-RU" altLang="ru-RU">
                <a:solidFill>
                  <a:srgbClr val="FF6600"/>
                </a:solidFill>
              </a:endParaRPr>
            </a:p>
          </p:txBody>
        </p:sp>
        <p:sp>
          <p:nvSpPr>
            <p:cNvPr id="43015" name="Text Box 9"/>
            <p:cNvSpPr txBox="1">
              <a:spLocks noChangeArrowheads="1"/>
            </p:cNvSpPr>
            <p:nvPr/>
          </p:nvSpPr>
          <p:spPr bwMode="auto">
            <a:xfrm>
              <a:off x="4558" y="2886"/>
              <a:ext cx="1202" cy="10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000" b="1">
                  <a:solidFill>
                    <a:schemeClr val="bg1"/>
                  </a:solidFill>
                </a:rPr>
                <a:t>Оценивается экспертами по кодированию</a:t>
              </a:r>
              <a:endParaRPr lang="en-US" altLang="ru-RU" sz="2000" b="1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ChangeArrowheads="1"/>
          </p:cNvSpPr>
          <p:nvPr/>
        </p:nvSpPr>
        <p:spPr bwMode="auto">
          <a:xfrm>
            <a:off x="1009650" y="692150"/>
            <a:ext cx="7162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000" dirty="0">
                <a:solidFill>
                  <a:schemeClr val="bg1"/>
                </a:solidFill>
                <a:latin typeface="Times New Roman" pitchFamily="18" charset="0"/>
                <a:cs typeface="Arial" pitchFamily="34" charset="0"/>
              </a:rPr>
              <a:t>Примеры заданий</a:t>
            </a: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itchFamily="34" charset="0"/>
              </a:rPr>
              <a:t>  </a:t>
            </a:r>
            <a:endParaRPr lang="en-AU" sz="3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603250" y="44450"/>
            <a:ext cx="80010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b="1" i="1">
                <a:solidFill>
                  <a:srgbClr val="FFFF00"/>
                </a:solidFill>
                <a:latin typeface="Verdana" pitchFamily="34" charset="0"/>
              </a:rPr>
              <a:t>     </a:t>
            </a:r>
            <a:r>
              <a:rPr lang="ru-RU" altLang="ru-RU" sz="3200" b="1" i="1">
                <a:solidFill>
                  <a:srgbClr val="FFFF00"/>
                </a:solidFill>
                <a:latin typeface="Verdana" pitchFamily="34" charset="0"/>
              </a:rPr>
              <a:t>Задания с выбором ответа</a:t>
            </a:r>
          </a:p>
        </p:txBody>
      </p:sp>
      <p:pic>
        <p:nvPicPr>
          <p:cNvPr id="4403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1571625"/>
            <a:ext cx="7715250" cy="528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ChangeArrowheads="1"/>
          </p:cNvSpPr>
          <p:nvPr/>
        </p:nvSpPr>
        <p:spPr bwMode="auto">
          <a:xfrm>
            <a:off x="1009650" y="692150"/>
            <a:ext cx="7162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000" dirty="0">
                <a:solidFill>
                  <a:schemeClr val="bg1"/>
                </a:solidFill>
                <a:latin typeface="Times New Roman" pitchFamily="18" charset="0"/>
                <a:cs typeface="Arial" pitchFamily="34" charset="0"/>
              </a:rPr>
              <a:t>Примеры заданий</a:t>
            </a: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itchFamily="34" charset="0"/>
              </a:rPr>
              <a:t>  </a:t>
            </a:r>
            <a:endParaRPr lang="en-AU" sz="3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603250" y="44450"/>
            <a:ext cx="80010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b="1" i="1">
                <a:solidFill>
                  <a:srgbClr val="FFFF00"/>
                </a:solidFill>
                <a:latin typeface="Verdana" pitchFamily="34" charset="0"/>
              </a:rPr>
              <a:t>     </a:t>
            </a:r>
            <a:r>
              <a:rPr lang="ru-RU" altLang="ru-RU" sz="3200" b="1" i="1">
                <a:solidFill>
                  <a:srgbClr val="FFFF00"/>
                </a:solidFill>
                <a:latin typeface="Verdana" pitchFamily="34" charset="0"/>
              </a:rPr>
              <a:t>Задания со свободно- конструируемым ответом</a:t>
            </a:r>
          </a:p>
        </p:txBody>
      </p:sp>
      <p:pic>
        <p:nvPicPr>
          <p:cNvPr id="4506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1671638"/>
            <a:ext cx="7715250" cy="518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68425" y="152400"/>
            <a:ext cx="7667625" cy="973138"/>
          </a:xfrm>
        </p:spPr>
        <p:txBody>
          <a:bodyPr/>
          <a:lstStyle/>
          <a:p>
            <a:r>
              <a:rPr lang="ru-RU" altLang="ru-RU" sz="3200" smtClean="0">
                <a:solidFill>
                  <a:srgbClr val="FFFF00"/>
                </a:solidFill>
              </a:rPr>
              <a:t>Содержательные области математики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276350" y="1631950"/>
            <a:ext cx="7543800" cy="410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38175" indent="-2936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 algn="just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ru-RU" altLang="ru-RU" i="1">
                <a:solidFill>
                  <a:schemeClr val="bg1"/>
                </a:solidFill>
              </a:rPr>
              <a:t>Количество </a:t>
            </a:r>
          </a:p>
          <a:p>
            <a:pPr lvl="1" algn="just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endParaRPr lang="ru-RU" altLang="ru-RU" i="1">
              <a:solidFill>
                <a:schemeClr val="bg1"/>
              </a:solidFill>
            </a:endParaRPr>
          </a:p>
          <a:p>
            <a:pPr lvl="1" algn="just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ru-RU" altLang="ru-RU" i="1">
                <a:solidFill>
                  <a:schemeClr val="bg1"/>
                </a:solidFill>
              </a:rPr>
              <a:t>Пространство и форма 	</a:t>
            </a:r>
          </a:p>
          <a:p>
            <a:pPr lvl="1" algn="just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endParaRPr lang="ru-RU" altLang="ru-RU" i="1">
              <a:solidFill>
                <a:schemeClr val="bg1"/>
              </a:solidFill>
            </a:endParaRPr>
          </a:p>
          <a:p>
            <a:pPr lvl="1" algn="just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ru-RU" altLang="ru-RU" i="1">
                <a:solidFill>
                  <a:schemeClr val="bg1"/>
                </a:solidFill>
              </a:rPr>
              <a:t>Изменения и отношения </a:t>
            </a:r>
          </a:p>
          <a:p>
            <a:pPr lvl="1" algn="just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endParaRPr lang="ru-RU" altLang="ru-RU" i="1">
              <a:solidFill>
                <a:schemeClr val="bg1"/>
              </a:solidFill>
            </a:endParaRPr>
          </a:p>
          <a:p>
            <a:pPr lvl="1" algn="just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ru-RU" altLang="ru-RU" i="1">
                <a:solidFill>
                  <a:schemeClr val="bg1"/>
                </a:solidFill>
              </a:rPr>
              <a:t>Неопределенность</a:t>
            </a:r>
          </a:p>
          <a:p>
            <a:pPr lvl="1" algn="just" eaLnBrk="1" hangingPunct="1">
              <a:spcBef>
                <a:spcPct val="20000"/>
              </a:spcBef>
              <a:buClr>
                <a:schemeClr val="tx1"/>
              </a:buClr>
            </a:pPr>
            <a:r>
              <a:rPr lang="ru-RU" altLang="ru-RU" i="1">
                <a:solidFill>
                  <a:schemeClr val="bg1"/>
                </a:solidFill>
              </a:rPr>
              <a:t> </a:t>
            </a:r>
            <a:endParaRPr lang="en-US" altLang="ru-RU" i="1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685296-CA3F-4620-AB02-530B2E6C524B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368425" y="152400"/>
            <a:ext cx="7667625" cy="973138"/>
          </a:xfrm>
        </p:spPr>
        <p:txBody>
          <a:bodyPr/>
          <a:lstStyle/>
          <a:p>
            <a:r>
              <a:rPr lang="ru-RU" altLang="ru-RU" sz="3200" smtClean="0">
                <a:solidFill>
                  <a:srgbClr val="FFFF00"/>
                </a:solidFill>
              </a:rPr>
              <a:t>Области естественнонаучных знаний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276350" y="1631950"/>
            <a:ext cx="7543800" cy="410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38175" indent="-2936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 algn="just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ru-RU" altLang="ru-RU" i="1">
                <a:solidFill>
                  <a:schemeClr val="bg1"/>
                </a:solidFill>
              </a:rPr>
              <a:t>Структура и свойства вещества</a:t>
            </a:r>
          </a:p>
          <a:p>
            <a:pPr lvl="1" algn="just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ru-RU" altLang="ru-RU" i="1">
                <a:solidFill>
                  <a:schemeClr val="bg1"/>
                </a:solidFill>
              </a:rPr>
              <a:t>Атмосферные изменения </a:t>
            </a:r>
          </a:p>
          <a:p>
            <a:pPr lvl="1" algn="just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ru-RU" altLang="ru-RU" i="1">
                <a:solidFill>
                  <a:schemeClr val="bg1"/>
                </a:solidFill>
              </a:rPr>
              <a:t>Физические и химические изменения </a:t>
            </a:r>
          </a:p>
          <a:p>
            <a:pPr lvl="1" algn="just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ru-RU" altLang="ru-RU" i="1">
                <a:solidFill>
                  <a:schemeClr val="bg1"/>
                </a:solidFill>
              </a:rPr>
              <a:t>Передача энергии </a:t>
            </a:r>
          </a:p>
          <a:p>
            <a:pPr lvl="1" algn="just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ru-RU" altLang="ru-RU" i="1">
                <a:solidFill>
                  <a:schemeClr val="bg1"/>
                </a:solidFill>
              </a:rPr>
              <a:t>Силы и движение</a:t>
            </a:r>
          </a:p>
          <a:p>
            <a:pPr lvl="1" algn="just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ru-RU" altLang="ru-RU" i="1">
                <a:solidFill>
                  <a:schemeClr val="bg1"/>
                </a:solidFill>
              </a:rPr>
              <a:t>Физиологические изменения </a:t>
            </a:r>
          </a:p>
          <a:p>
            <a:pPr lvl="1" algn="just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ru-RU" altLang="ru-RU" i="1">
                <a:solidFill>
                  <a:schemeClr val="bg1"/>
                </a:solidFill>
              </a:rPr>
              <a:t>Генетический контроль </a:t>
            </a:r>
          </a:p>
          <a:p>
            <a:pPr lvl="1" algn="just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ru-RU" altLang="ru-RU" i="1">
                <a:solidFill>
                  <a:schemeClr val="bg1"/>
                </a:solidFill>
              </a:rPr>
              <a:t>Экосистемы </a:t>
            </a:r>
          </a:p>
          <a:p>
            <a:pPr lvl="1" algn="just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ru-RU" altLang="ru-RU" i="1">
                <a:solidFill>
                  <a:schemeClr val="bg1"/>
                </a:solidFill>
              </a:rPr>
              <a:t>Земля во Вселенной </a:t>
            </a:r>
          </a:p>
          <a:p>
            <a:pPr lvl="1" algn="just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ru-RU" altLang="ru-RU" i="1">
                <a:solidFill>
                  <a:schemeClr val="bg1"/>
                </a:solidFill>
              </a:rPr>
              <a:t>Географические изменения </a:t>
            </a:r>
            <a:endParaRPr lang="en-US" altLang="ru-RU" i="1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D7D973-58E4-4C29-B83E-CFA66B2920BA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368425" y="152400"/>
            <a:ext cx="7667625" cy="973138"/>
          </a:xfrm>
        </p:spPr>
        <p:txBody>
          <a:bodyPr/>
          <a:lstStyle/>
          <a:p>
            <a:r>
              <a:rPr lang="ru-RU" altLang="ru-RU" sz="3200" smtClean="0">
                <a:solidFill>
                  <a:srgbClr val="FFFF00"/>
                </a:solidFill>
              </a:rPr>
              <a:t>Форма материалов для чтения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276350" y="1631950"/>
            <a:ext cx="7543800" cy="294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38175" indent="-2936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 algn="just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ru-RU" altLang="ru-RU" i="1">
                <a:solidFill>
                  <a:schemeClr val="bg1"/>
                </a:solidFill>
              </a:rPr>
              <a:t>«Сплошные тексты» (прозаические произведения, например, описание, повествование, объяснение, аргументация);</a:t>
            </a:r>
          </a:p>
          <a:p>
            <a:pPr lvl="1" algn="just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endParaRPr lang="ru-RU" altLang="ru-RU" i="1">
              <a:solidFill>
                <a:schemeClr val="bg1"/>
              </a:solidFill>
            </a:endParaRPr>
          </a:p>
          <a:p>
            <a:pPr lvl="1" algn="just" eaLnBrk="1" hangingPunct="1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ru-RU" altLang="ru-RU" i="1">
                <a:solidFill>
                  <a:schemeClr val="bg1"/>
                </a:solidFill>
              </a:rPr>
              <a:t>«Несплошные тексты» (графики, формы, информационные листы и др.); </a:t>
            </a:r>
            <a:endParaRPr lang="en-US" altLang="ru-RU" i="1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AC5A7BB-99BB-4D8A-B848-6146FB565194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631950"/>
            <a:ext cx="8154987" cy="4464050"/>
          </a:xfrm>
        </p:spPr>
        <p:txBody>
          <a:bodyPr/>
          <a:lstStyle/>
          <a:p>
            <a:r>
              <a:rPr lang="ru-RU" altLang="ru-RU" sz="2400" u="sng" smtClean="0">
                <a:latin typeface="Times New Roman" pitchFamily="18" charset="0"/>
              </a:rPr>
              <a:t>  ПЕРВЫЙ УРОВЕНЬ</a:t>
            </a:r>
            <a:r>
              <a:rPr lang="ru-RU" altLang="ru-RU" sz="2400" smtClean="0">
                <a:latin typeface="Times New Roman" pitchFamily="18" charset="0"/>
              </a:rPr>
              <a:t> – «ВОСПРОИЗВЕДЕНИЕ»</a:t>
            </a:r>
            <a:r>
              <a:rPr lang="ru-RU" altLang="ru-RU" sz="2800" smtClean="0">
                <a:latin typeface="Times New Roman" pitchFamily="18" charset="0"/>
              </a:rPr>
              <a:t/>
            </a:r>
            <a:br>
              <a:rPr lang="ru-RU" altLang="ru-RU" sz="2800" smtClean="0">
                <a:latin typeface="Times New Roman" pitchFamily="18" charset="0"/>
              </a:rPr>
            </a:br>
            <a:r>
              <a:rPr lang="ru-RU" altLang="ru-RU" sz="2800" smtClean="0">
                <a:latin typeface="Times New Roman" pitchFamily="18" charset="0"/>
              </a:rPr>
              <a:t/>
            </a:r>
            <a:br>
              <a:rPr lang="ru-RU" altLang="ru-RU" sz="2800" smtClean="0">
                <a:latin typeface="Times New Roman" pitchFamily="18" charset="0"/>
              </a:rPr>
            </a:br>
            <a:r>
              <a:rPr lang="ru-RU" altLang="ru-RU" sz="2800" smtClean="0">
                <a:latin typeface="Times New Roman" pitchFamily="18" charset="0"/>
              </a:rPr>
              <a:t>Привычные формы представления                                            информации; прямое применение известных фактов, стандартных приемов и методов;                      применение известных алгоритмов; работа со знакомыми выражениями; выполнение вычислений;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79388" y="115888"/>
            <a:ext cx="80010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b="1" i="1">
                <a:solidFill>
                  <a:srgbClr val="FFFF00"/>
                </a:solidFill>
                <a:latin typeface="Verdana" pitchFamily="34" charset="0"/>
              </a:rPr>
              <a:t>            </a:t>
            </a:r>
            <a:r>
              <a:rPr lang="ru-RU" altLang="ru-RU" sz="3200" b="1" i="1">
                <a:solidFill>
                  <a:srgbClr val="FFFF00"/>
                </a:solidFill>
                <a:latin typeface="Verdana" pitchFamily="34" charset="0"/>
              </a:rPr>
              <a:t>Математическая грамотность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684213" y="1052513"/>
            <a:ext cx="7959725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 i="1">
                <a:solidFill>
                  <a:schemeClr val="bg1"/>
                </a:solidFill>
                <a:latin typeface="Verdana" pitchFamily="34" charset="0"/>
              </a:rPr>
              <a:t>  Уровни математической грамотности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01481D1-6202-4DEA-83E1-3503C7A33C4A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773238"/>
            <a:ext cx="8424863" cy="4464050"/>
          </a:xfrm>
        </p:spPr>
        <p:txBody>
          <a:bodyPr/>
          <a:lstStyle/>
          <a:p>
            <a:r>
              <a:rPr lang="ru-RU" altLang="ru-RU" sz="2400" u="sng" smtClean="0">
                <a:latin typeface="Times New Roman" pitchFamily="18" charset="0"/>
              </a:rPr>
              <a:t>          ВТОРОЙ УРОВЕНЬ</a:t>
            </a:r>
            <a:r>
              <a:rPr lang="ru-RU" altLang="ru-RU" sz="2400" smtClean="0">
                <a:latin typeface="Times New Roman" pitchFamily="18" charset="0"/>
              </a:rPr>
              <a:t> – «УСТАНОВЛЕНИЕ СВЯЗЕЙ»</a:t>
            </a:r>
            <a:br>
              <a:rPr lang="ru-RU" altLang="ru-RU" sz="2400" smtClean="0">
                <a:latin typeface="Times New Roman" pitchFamily="18" charset="0"/>
              </a:rPr>
            </a:br>
            <a:r>
              <a:rPr lang="ru-RU" altLang="ru-RU" smtClean="0">
                <a:latin typeface="Times New Roman" pitchFamily="18" charset="0"/>
              </a:rPr>
              <a:t/>
            </a:r>
            <a:br>
              <a:rPr lang="ru-RU" altLang="ru-RU" smtClean="0">
                <a:latin typeface="Times New Roman" pitchFamily="18" charset="0"/>
              </a:rPr>
            </a:br>
            <a:r>
              <a:rPr lang="ru-RU" altLang="ru-RU" smtClean="0">
                <a:latin typeface="Times New Roman" pitchFamily="18" charset="0"/>
              </a:rPr>
              <a:t>    </a:t>
            </a:r>
            <a:r>
              <a:rPr lang="ru-RU" altLang="ru-RU" sz="2800" smtClean="0">
                <a:latin typeface="Times New Roman" pitchFamily="18" charset="0"/>
              </a:rPr>
              <a:t>Переход от одной формы информации к другой; создание математической модели;                              применение различных известных методов </a:t>
            </a:r>
            <a:br>
              <a:rPr lang="ru-RU" altLang="ru-RU" sz="2800" smtClean="0">
                <a:latin typeface="Times New Roman" pitchFamily="18" charset="0"/>
              </a:rPr>
            </a:br>
            <a:r>
              <a:rPr lang="ru-RU" altLang="ru-RU" sz="2800" smtClean="0">
                <a:latin typeface="Times New Roman" pitchFamily="18" charset="0"/>
              </a:rPr>
              <a:t>к решению задач, близких к известным; интерпретация полученного решения</a:t>
            </a:r>
            <a:r>
              <a:rPr lang="ru-RU" altLang="ru-RU" smtClean="0">
                <a:latin typeface="Times New Roman" pitchFamily="18" charset="0"/>
              </a:rPr>
              <a:t/>
            </a:r>
            <a:br>
              <a:rPr lang="ru-RU" altLang="ru-RU" smtClean="0">
                <a:latin typeface="Times New Roman" pitchFamily="18" charset="0"/>
              </a:rPr>
            </a:br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674688" y="115888"/>
            <a:ext cx="80010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b="1" i="1">
                <a:solidFill>
                  <a:srgbClr val="FFFF00"/>
                </a:solidFill>
                <a:latin typeface="Verdana" pitchFamily="34" charset="0"/>
              </a:rPr>
              <a:t>     </a:t>
            </a:r>
            <a:r>
              <a:rPr lang="ru-RU" altLang="ru-RU" sz="3200" b="1" i="1">
                <a:solidFill>
                  <a:srgbClr val="FFFF00"/>
                </a:solidFill>
                <a:latin typeface="Verdana" pitchFamily="34" charset="0"/>
              </a:rPr>
              <a:t>Математическая грамотность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684213" y="1052513"/>
            <a:ext cx="7959725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 i="1">
                <a:solidFill>
                  <a:schemeClr val="bg1"/>
                </a:solidFill>
                <a:latin typeface="Verdana" pitchFamily="34" charset="0"/>
              </a:rPr>
              <a:t>Уровни математической грамотности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B609D97-B81B-4978-B9FE-3FEC15FFBC6D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676400"/>
            <a:ext cx="8208962" cy="3895725"/>
          </a:xfrm>
        </p:spPr>
        <p:txBody>
          <a:bodyPr/>
          <a:lstStyle/>
          <a:p>
            <a:r>
              <a:rPr lang="ru-RU" altLang="ru-RU" sz="2400" u="sng" smtClean="0">
                <a:latin typeface="Times New Roman" pitchFamily="18" charset="0"/>
              </a:rPr>
              <a:t>ТРЕТИЙ УРОВЕНЬ</a:t>
            </a:r>
            <a:r>
              <a:rPr lang="ru-RU" altLang="ru-RU" sz="2400" smtClean="0">
                <a:latin typeface="Times New Roman" pitchFamily="18" charset="0"/>
              </a:rPr>
              <a:t> – «РАССУЖДЕНИЯ»</a:t>
            </a:r>
            <a:br>
              <a:rPr lang="ru-RU" altLang="ru-RU" sz="2400" smtClean="0">
                <a:latin typeface="Times New Roman" pitchFamily="18" charset="0"/>
              </a:rPr>
            </a:br>
            <a:r>
              <a:rPr lang="ru-RU" altLang="ru-RU" smtClean="0">
                <a:latin typeface="Times New Roman" pitchFamily="18" charset="0"/>
              </a:rPr>
              <a:t/>
            </a:r>
            <a:br>
              <a:rPr lang="ru-RU" altLang="ru-RU" smtClean="0">
                <a:latin typeface="Times New Roman" pitchFamily="18" charset="0"/>
              </a:rPr>
            </a:br>
            <a:r>
              <a:rPr lang="ru-RU" altLang="ru-RU" smtClean="0">
                <a:latin typeface="Times New Roman" pitchFamily="18" charset="0"/>
              </a:rPr>
              <a:t>  </a:t>
            </a:r>
            <a:r>
              <a:rPr lang="ru-RU" altLang="ru-RU" sz="2800" smtClean="0">
                <a:latin typeface="Times New Roman" pitchFamily="18" charset="0"/>
              </a:rPr>
              <a:t>Сложные проблемы; размышление </a:t>
            </a:r>
            <a:br>
              <a:rPr lang="ru-RU" altLang="ru-RU" sz="2800" smtClean="0">
                <a:latin typeface="Times New Roman" pitchFamily="18" charset="0"/>
              </a:rPr>
            </a:br>
            <a:r>
              <a:rPr lang="ru-RU" altLang="ru-RU" sz="2800" smtClean="0">
                <a:latin typeface="Times New Roman" pitchFamily="18" charset="0"/>
              </a:rPr>
              <a:t>    и интуиция; творческий подход; разработка метода решения; обобщение; обоснование; 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603250" y="115888"/>
            <a:ext cx="80010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b="1" i="1">
                <a:solidFill>
                  <a:srgbClr val="FFFF00"/>
                </a:solidFill>
                <a:latin typeface="Verdana" pitchFamily="34" charset="0"/>
              </a:rPr>
              <a:t>     </a:t>
            </a:r>
            <a:r>
              <a:rPr lang="ru-RU" altLang="ru-RU" sz="3200" b="1" i="1">
                <a:solidFill>
                  <a:srgbClr val="FFFF00"/>
                </a:solidFill>
                <a:latin typeface="Verdana" pitchFamily="34" charset="0"/>
              </a:rPr>
              <a:t>Математическая грамотность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684213" y="1052513"/>
            <a:ext cx="7959725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 i="1">
                <a:solidFill>
                  <a:schemeClr val="bg1"/>
                </a:solidFill>
                <a:latin typeface="Verdana" pitchFamily="34" charset="0"/>
              </a:rPr>
              <a:t>Уровни математической грамотности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2D44BB-B3E7-476A-B53C-C1632CFC16BF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14450" y="260350"/>
            <a:ext cx="7361238" cy="990600"/>
          </a:xfrm>
        </p:spPr>
        <p:txBody>
          <a:bodyPr/>
          <a:lstStyle/>
          <a:p>
            <a:r>
              <a:rPr lang="ru-RU" altLang="en-AU" sz="3200" smtClean="0">
                <a:solidFill>
                  <a:srgbClr val="FFFF00"/>
                </a:solidFill>
              </a:rPr>
              <a:t>Тестовые задания по математике</a:t>
            </a:r>
            <a:endParaRPr lang="en-AU" altLang="en-AU" sz="3200" smtClean="0">
              <a:solidFill>
                <a:srgbClr val="FFFF00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628775"/>
            <a:ext cx="7086600" cy="4248150"/>
          </a:xfrm>
        </p:spPr>
        <p:txBody>
          <a:bodyPr/>
          <a:lstStyle/>
          <a:p>
            <a:pPr lvl="1"/>
            <a:r>
              <a:rPr lang="ru-RU" altLang="ru-RU" smtClean="0"/>
              <a:t>Задания распределены</a:t>
            </a:r>
            <a:r>
              <a:rPr lang="en-AU" altLang="ru-RU" smtClean="0"/>
              <a:t> </a:t>
            </a:r>
            <a:r>
              <a:rPr lang="ru-RU" altLang="ru-RU" smtClean="0"/>
              <a:t>в соответствии </a:t>
            </a:r>
            <a:r>
              <a:rPr lang="en-AU" altLang="ru-RU" smtClean="0"/>
              <a:t> </a:t>
            </a:r>
            <a:r>
              <a:rPr lang="ru-RU" altLang="ru-RU" smtClean="0"/>
              <a:t>с их классификацией по компетенциям</a:t>
            </a:r>
            <a:r>
              <a:rPr lang="en-AU" altLang="ru-RU" smtClean="0"/>
              <a:t>;</a:t>
            </a:r>
          </a:p>
          <a:p>
            <a:pPr lvl="1"/>
            <a:r>
              <a:rPr lang="ru-RU" altLang="ru-RU" smtClean="0"/>
              <a:t>В соответствии с их</a:t>
            </a:r>
            <a:r>
              <a:rPr lang="en-AU" altLang="ru-RU" smtClean="0"/>
              <a:t> </a:t>
            </a:r>
            <a:r>
              <a:rPr lang="ru-RU" altLang="ru-RU" smtClean="0"/>
              <a:t>классификацией по оцениваемым математическим знаниям</a:t>
            </a:r>
            <a:r>
              <a:rPr lang="en-AU" altLang="ru-RU" smtClean="0"/>
              <a:t>;</a:t>
            </a:r>
          </a:p>
          <a:p>
            <a:pPr lvl="1"/>
            <a:r>
              <a:rPr lang="ru-RU" altLang="ru-RU" smtClean="0"/>
              <a:t>По типам</a:t>
            </a:r>
            <a:r>
              <a:rPr lang="en-AU" altLang="ru-RU" smtClean="0"/>
              <a:t>;</a:t>
            </a:r>
          </a:p>
          <a:p>
            <a:pPr lvl="1"/>
            <a:r>
              <a:rPr lang="ru-RU" altLang="ru-RU" smtClean="0"/>
              <a:t>По уровню сложности</a:t>
            </a:r>
          </a:p>
          <a:p>
            <a:pPr lvl="1"/>
            <a:endParaRPr lang="ru-RU" altLang="ru-RU" smtClean="0"/>
          </a:p>
          <a:p>
            <a:pPr lvl="1"/>
            <a:endParaRPr lang="ru-RU" altLang="ru-RU" smtClean="0"/>
          </a:p>
          <a:p>
            <a:pPr lvl="1"/>
            <a:endParaRPr lang="en-A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3ACF1EF-F257-420C-A429-5500B244B8EB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ChangeArrowheads="1"/>
          </p:cNvSpPr>
          <p:nvPr/>
        </p:nvSpPr>
        <p:spPr bwMode="auto">
          <a:xfrm>
            <a:off x="938213" y="549275"/>
            <a:ext cx="7162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rPr>
              <a:t>Примеры заданий</a:t>
            </a:r>
            <a:r>
              <a:rPr lang="ru-RU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pitchFamily="34" charset="0"/>
              </a:rPr>
              <a:t>  </a:t>
            </a:r>
            <a:endParaRPr lang="en-AU" sz="36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58788" y="44450"/>
            <a:ext cx="80010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b="1" i="1">
                <a:solidFill>
                  <a:srgbClr val="FFFF00"/>
                </a:solidFill>
                <a:latin typeface="Verdana" pitchFamily="34" charset="0"/>
              </a:rPr>
              <a:t>           </a:t>
            </a:r>
            <a:r>
              <a:rPr lang="ru-RU" altLang="ru-RU" sz="3200" b="1" i="1">
                <a:solidFill>
                  <a:srgbClr val="FFFF00"/>
                </a:solidFill>
                <a:latin typeface="Verdana" pitchFamily="34" charset="0"/>
              </a:rPr>
              <a:t>Математическая грамотность</a:t>
            </a:r>
          </a:p>
        </p:txBody>
      </p:sp>
      <p:pic>
        <p:nvPicPr>
          <p:cNvPr id="3482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1290638"/>
            <a:ext cx="7715250" cy="535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0222_trans_requirements_procedures_PISA2012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100222_trans_requirements_procedures_PISA2012</Template>
  <TotalTime>2214</TotalTime>
  <Words>373</Words>
  <Application>Microsoft Office PowerPoint</Application>
  <PresentationFormat>Экран (4:3)</PresentationFormat>
  <Paragraphs>101</Paragraphs>
  <Slides>19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Wingdings</vt:lpstr>
      <vt:lpstr>Times New Roman</vt:lpstr>
      <vt:lpstr>Verdana</vt:lpstr>
      <vt:lpstr>100222_trans_requirements_procedures_PISA2012</vt:lpstr>
      <vt:lpstr>Области оценки исследования апробационного исследования PISA-2012</vt:lpstr>
      <vt:lpstr>Содержательные области математики</vt:lpstr>
      <vt:lpstr>Области естественнонаучных знаний</vt:lpstr>
      <vt:lpstr>Форма материалов для чтения</vt:lpstr>
      <vt:lpstr>  ПЕРВЫЙ УРОВЕНЬ – «ВОСПРОИЗВЕДЕНИЕ»  Привычные формы представления                                            информации; прямое применение известных фактов, стандартных приемов и методов;                      применение известных алгоритмов; работа со знакомыми выражениями; выполнение вычислений;</vt:lpstr>
      <vt:lpstr>          ВТОРОЙ УРОВЕНЬ – «УСТАНОВЛЕНИЕ СВЯЗЕЙ»      Переход от одной формы информации к другой; создание математической модели;                              применение различных известных методов  к решению задач, близких к известным; интерпретация полученного решения </vt:lpstr>
      <vt:lpstr>ТРЕТИЙ УРОВЕНЬ – «РАССУЖДЕНИЯ»    Сложные проблемы; размышление      и интуиция; творческий подход; разработка метода решения; обобщение; обоснование; </vt:lpstr>
      <vt:lpstr>Тестовые задания по математике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Классификация учащихся по группам способности, основанным по видам ответа</vt:lpstr>
      <vt:lpstr>Специальные коды: ‘0’ и ‘9’</vt:lpstr>
      <vt:lpstr>Презентация PowerPoint</vt:lpstr>
      <vt:lpstr>Презентация PowerPoint</vt:lpstr>
      <vt:lpstr>Презентация PowerPoint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Translation Requirements and Procedures: PISA 2012</dc:title>
  <dc:creator>cApStAn</dc:creator>
  <cp:lastModifiedBy>User</cp:lastModifiedBy>
  <cp:revision>144</cp:revision>
  <dcterms:created xsi:type="dcterms:W3CDTF">2010-02-23T06:29:07Z</dcterms:created>
  <dcterms:modified xsi:type="dcterms:W3CDTF">2020-07-09T07:46:55Z</dcterms:modified>
</cp:coreProperties>
</file>