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6" r:id="rId5"/>
    <p:sldId id="263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60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328B28-16FC-4DEE-AABA-F4C9EDE612F8}" type="doc">
      <dgm:prSet loTypeId="urn:microsoft.com/office/officeart/2005/8/layout/lProcess3" loCatId="process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8F049F8D-8702-45B6-B8FC-5088AFD917A9}" type="pres">
      <dgm:prSet presAssocID="{79328B28-16FC-4DEE-AABA-F4C9EDE612F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25B2BF8F-72D8-4FC6-833D-935E7EAB122D}" type="presOf" srcId="{79328B28-16FC-4DEE-AABA-F4C9EDE612F8}" destId="{8F049F8D-8702-45B6-B8FC-5088AFD917A9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96AC7-3C58-418F-8B52-C74CD4119CEE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250E8-9EBC-4E7D-A282-A764E2B1C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A02BC-46E9-43C1-A495-A21A301B5039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EBF45-E038-4BEA-A391-1BD59C135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6E258-B74F-4BF8-9756-EC310DFE5A1F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4C57D-33D3-40D8-9BB2-7E592C7175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4BC67-056A-411C-ACA4-71262DB8E286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70A95-686E-4608-8EEA-A1A649008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D1718-12B8-4217-8B45-3BAEB18A45E8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74B1F-AAF3-4576-AAF7-3542B26C1B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1BCD9-DA65-4A2F-AD19-130316A5DDB7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A31FC-973B-45B5-AD1C-0A13A2099E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3C1D9-37CF-48E3-9599-BECC9976204C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7FF97-A05F-46B5-9839-B9AE2FC84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FB97D-2987-4422-95BE-BAC2C57164FD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038A4-8E39-4C73-869A-DEDFD60FF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806EB-CD43-47F8-84E7-C8A717C38716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0A385-4239-4255-96AF-384E866F5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A7182-F31B-4DD5-A56D-13F9C9655034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E18A8-CAD6-45A4-9D19-B5176F912A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BA7AF-A5E0-4D95-B878-95CA1D792756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CBD7A-C316-48B0-B000-D581DBE75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A806C9-B962-4666-8428-56215A107BE4}" type="datetimeFigureOut">
              <a:rPr lang="ru-RU"/>
              <a:pPr>
                <a:defRPr/>
              </a:pPr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F6E3DA-C34B-4CB2-BEE3-B429E8B5A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4859338" y="549275"/>
            <a:ext cx="3668712" cy="1470025"/>
          </a:xfrm>
        </p:spPr>
        <p:txBody>
          <a:bodyPr/>
          <a:lstStyle/>
          <a:p>
            <a:pPr algn="l"/>
            <a:r>
              <a:rPr lang="ru-RU" sz="2000" b="1" smtClean="0">
                <a:solidFill>
                  <a:schemeClr val="bg1"/>
                </a:solidFill>
              </a:rPr>
              <a:t>ц</a:t>
            </a:r>
            <a:r>
              <a:rPr lang="ru-RU" sz="1800" b="1" smtClean="0">
                <a:solidFill>
                  <a:schemeClr val="bg1"/>
                </a:solidFill>
                <a:latin typeface="Arial" charset="0"/>
              </a:rPr>
              <a:t>ель: </a:t>
            </a:r>
            <a:br>
              <a:rPr lang="ru-RU" sz="1800" b="1" smtClean="0">
                <a:solidFill>
                  <a:schemeClr val="bg1"/>
                </a:solidFill>
                <a:latin typeface="Arial" charset="0"/>
              </a:rPr>
            </a:br>
            <a:r>
              <a:rPr lang="ru-RU" sz="1800" b="1" smtClean="0">
                <a:solidFill>
                  <a:schemeClr val="bg1"/>
                </a:solidFill>
                <a:latin typeface="Arial" charset="0"/>
              </a:rPr>
              <a:t>Организовать деятельность учителей школы по внедрению новых подходов обучения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765175"/>
            <a:ext cx="3241675" cy="2663825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Малокомплектная школа</a:t>
            </a:r>
          </a:p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Русского языка обучения</a:t>
            </a:r>
          </a:p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Количество учащихся: 45</a:t>
            </a:r>
          </a:p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Подготовительная школа 5</a:t>
            </a:r>
          </a:p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Количество учителей: 16</a:t>
            </a:r>
          </a:p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Высшее образование: 9</a:t>
            </a:r>
          </a:p>
          <a:p>
            <a:pPr algn="l">
              <a:lnSpc>
                <a:spcPct val="80000"/>
              </a:lnSpc>
            </a:pPr>
            <a:r>
              <a:rPr lang="ru-RU" sz="2000" b="1" dirty="0" smtClean="0">
                <a:solidFill>
                  <a:schemeClr val="bg1"/>
                </a:solidFill>
              </a:rPr>
              <a:t>Среднее специальное образование:7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endParaRPr lang="ru-RU" sz="20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13316" name="Диаграмма 48"/>
          <p:cNvGraphicFramePr>
            <a:graphicFrameLocks/>
          </p:cNvGraphicFramePr>
          <p:nvPr/>
        </p:nvGraphicFramePr>
        <p:xfrm>
          <a:off x="5003800" y="3186113"/>
          <a:ext cx="3455988" cy="367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Диаграмма" r:id="rId3" imgW="2600249" imgH="1971751" progId="Excel.Chart.8">
                  <p:embed/>
                </p:oleObj>
              </mc:Choice>
              <mc:Fallback>
                <p:oleObj name="Диаграмма" r:id="rId3" imgW="2600249" imgH="1971751" progId="Excel.Chart.8">
                  <p:embed/>
                  <p:pic>
                    <p:nvPicPr>
                      <p:cNvPr id="0" name="Диаграмма 4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186113"/>
                        <a:ext cx="3455988" cy="3671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7" name="Рисунок 11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0113" y="3357563"/>
            <a:ext cx="3797300" cy="230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Диаграмма 2"/>
          <p:cNvPicPr>
            <a:picLocks noGrp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284663" y="1268413"/>
            <a:ext cx="3978275" cy="2665412"/>
          </a:xfrm>
          <a:solidFill>
            <a:srgbClr val="003300"/>
          </a:solidFill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979613" y="614363"/>
            <a:ext cx="5468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solidFill>
                  <a:schemeClr val="bg1"/>
                </a:solidFill>
              </a:rPr>
              <a:t>Результаты родительского опроса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023938" y="1360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14386" name="Group 50"/>
          <p:cNvGraphicFramePr>
            <a:graphicFrameLocks noGrp="1"/>
          </p:cNvGraphicFramePr>
          <p:nvPr/>
        </p:nvGraphicFramePr>
        <p:xfrm>
          <a:off x="684213" y="1268413"/>
          <a:ext cx="3671887" cy="2743200"/>
        </p:xfrm>
        <a:graphic>
          <a:graphicData uri="http://schemas.openxmlformats.org/drawingml/2006/table">
            <a:tbl>
              <a:tblPr/>
              <a:tblGrid>
                <a:gridCol w="1757362"/>
                <a:gridCol w="1914525"/>
              </a:tblGrid>
              <a:tr h="165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Сильные стороны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Слабые стороны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  <a:tr h="2151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Мой ребенок чувствует себя в этой школе комфортно 75%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Моего ребенка хорошо обучают в школе 94%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Мой ребенок делает хорошие успехи в школе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Школа предоставляет мне всю необходимую информачию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Мой ребенок получает соответствующее его способностям домашние задание -37%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Школа удовлетворяет индивидуальные образовательные потребности моего моего ребенка -27%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Школа соответствующим образом отвечает на мои вопросы и проблемы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/>
                    </a:solidFill>
                  </a:tcPr>
                </a:tc>
              </a:tr>
            </a:tbl>
          </a:graphicData>
        </a:graphic>
      </p:graphicFrame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755650" y="4076700"/>
            <a:ext cx="65754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</a:rPr>
              <a:t>Приоритет: обеспечение домашней работы в процессе </a:t>
            </a:r>
          </a:p>
          <a:p>
            <a:r>
              <a:rPr lang="ru-RU" sz="1400" b="1">
                <a:solidFill>
                  <a:schemeClr val="bg1"/>
                </a:solidFill>
              </a:rPr>
              <a:t>обучения, дальнейшее улучшение отношений с родителями, </a:t>
            </a:r>
          </a:p>
          <a:p>
            <a:r>
              <a:rPr lang="ru-RU" sz="1400" b="1">
                <a:solidFill>
                  <a:schemeClr val="bg1"/>
                </a:solidFill>
              </a:rPr>
              <a:t>повышение профессиональных знаний учителей с учетом особенностей учеников;</a:t>
            </a:r>
            <a:endParaRPr lang="kk-KZ" sz="1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3173413" y="776288"/>
            <a:ext cx="2838450" cy="1652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889"/>
              </a:avLst>
            </a:prstTxWarp>
          </a:bodyPr>
          <a:lstStyle/>
          <a:p>
            <a:pPr algn="ctr"/>
            <a:endParaRPr lang="ru-RU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2555875" y="725488"/>
            <a:ext cx="403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400" i="1">
                <a:latin typeface="Tahoma" pitchFamily="34" charset="0"/>
              </a:rPr>
              <a:t>              </a:t>
            </a:r>
            <a:endParaRPr lang="ru-RU">
              <a:latin typeface="Tahoma" pitchFamily="34" charset="0"/>
            </a:endParaRPr>
          </a:p>
        </p:txBody>
      </p:sp>
      <p:graphicFrame>
        <p:nvGraphicFramePr>
          <p:cNvPr id="34" name="Схема 33"/>
          <p:cNvGraphicFramePr/>
          <p:nvPr/>
        </p:nvGraphicFramePr>
        <p:xfrm>
          <a:off x="-2772816" y="1408207"/>
          <a:ext cx="2772816" cy="1964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Блок-схема: подготовка 22"/>
          <p:cNvSpPr>
            <a:spLocks noChangeArrowheads="1"/>
          </p:cNvSpPr>
          <p:nvPr/>
        </p:nvSpPr>
        <p:spPr bwMode="auto">
          <a:xfrm>
            <a:off x="3203575" y="2205038"/>
            <a:ext cx="2405063" cy="665162"/>
          </a:xfrm>
          <a:prstGeom prst="flowChartPreparation">
            <a:avLst/>
          </a:prstGeom>
          <a:solidFill>
            <a:srgbClr val="003300"/>
          </a:solidFill>
          <a:ln w="158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1400" b="1">
                <a:solidFill>
                  <a:schemeClr val="bg1"/>
                </a:solidFill>
                <a:latin typeface="Trebuchet MS" pitchFamily="34" charset="0"/>
              </a:rPr>
              <a:t>Исследования размышления</a:t>
            </a:r>
            <a:endParaRPr lang="ru-RU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5" name="Блок-схема: подготовка 24"/>
          <p:cNvSpPr>
            <a:spLocks noChangeArrowheads="1"/>
          </p:cNvSpPr>
          <p:nvPr/>
        </p:nvSpPr>
        <p:spPr bwMode="auto">
          <a:xfrm>
            <a:off x="3203575" y="2997200"/>
            <a:ext cx="2476500" cy="530225"/>
          </a:xfrm>
          <a:prstGeom prst="flowChartPreparation">
            <a:avLst/>
          </a:prstGeom>
          <a:solidFill>
            <a:srgbClr val="003300"/>
          </a:solidFill>
          <a:ln w="158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1400" b="1">
                <a:solidFill>
                  <a:schemeClr val="bg1"/>
                </a:solidFill>
                <a:latin typeface="Trebuchet MS" pitchFamily="34" charset="0"/>
              </a:rPr>
              <a:t>Планирование</a:t>
            </a:r>
            <a:endParaRPr lang="ru-RU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6" name="Блок-схема: подготовка 25"/>
          <p:cNvSpPr>
            <a:spLocks noChangeArrowheads="1"/>
          </p:cNvSpPr>
          <p:nvPr/>
        </p:nvSpPr>
        <p:spPr bwMode="auto">
          <a:xfrm>
            <a:off x="3276600" y="3644900"/>
            <a:ext cx="2281238" cy="552450"/>
          </a:xfrm>
          <a:prstGeom prst="flowChartPreparation">
            <a:avLst/>
          </a:prstGeom>
          <a:solidFill>
            <a:srgbClr val="003300"/>
          </a:solidFill>
          <a:ln w="158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1400" b="1">
                <a:solidFill>
                  <a:schemeClr val="bg1"/>
                </a:solidFill>
                <a:latin typeface="Trebuchet MS" pitchFamily="34" charset="0"/>
              </a:rPr>
              <a:t>Вовлеченные</a:t>
            </a:r>
            <a:endParaRPr lang="en-US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7" name="Блок-схема: подготовка 26"/>
          <p:cNvSpPr>
            <a:spLocks noChangeArrowheads="1"/>
          </p:cNvSpPr>
          <p:nvPr/>
        </p:nvSpPr>
        <p:spPr bwMode="auto">
          <a:xfrm>
            <a:off x="3203575" y="4292600"/>
            <a:ext cx="2482850" cy="528638"/>
          </a:xfrm>
          <a:prstGeom prst="flowChartPreparation">
            <a:avLst/>
          </a:prstGeom>
          <a:solidFill>
            <a:srgbClr val="003300"/>
          </a:solidFill>
          <a:ln w="158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Trebuchet MS" pitchFamily="34" charset="0"/>
              </a:rPr>
              <a:t>Развитие персонала</a:t>
            </a:r>
          </a:p>
        </p:txBody>
      </p:sp>
      <p:sp>
        <p:nvSpPr>
          <p:cNvPr id="28" name="Блок-схема: подготовка 27"/>
          <p:cNvSpPr>
            <a:spLocks noChangeArrowheads="1"/>
          </p:cNvSpPr>
          <p:nvPr/>
        </p:nvSpPr>
        <p:spPr bwMode="auto">
          <a:xfrm>
            <a:off x="3203575" y="4941888"/>
            <a:ext cx="2482850" cy="587375"/>
          </a:xfrm>
          <a:prstGeom prst="flowChartPreparation">
            <a:avLst/>
          </a:prstGeom>
          <a:solidFill>
            <a:srgbClr val="003300"/>
          </a:solidFill>
          <a:ln w="158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1400" b="1">
                <a:solidFill>
                  <a:schemeClr val="bg1"/>
                </a:solidFill>
                <a:latin typeface="Trebuchet MS" pitchFamily="34" charset="0"/>
              </a:rPr>
              <a:t>Координация</a:t>
            </a:r>
            <a:endParaRPr lang="ru-RU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9" name="Блок-схема: подготовка 28"/>
          <p:cNvSpPr>
            <a:spLocks noChangeArrowheads="1"/>
          </p:cNvSpPr>
          <p:nvPr/>
        </p:nvSpPr>
        <p:spPr bwMode="auto">
          <a:xfrm>
            <a:off x="3203575" y="5589588"/>
            <a:ext cx="2411413" cy="612775"/>
          </a:xfrm>
          <a:prstGeom prst="flowChartPreparation">
            <a:avLst/>
          </a:prstGeom>
          <a:solidFill>
            <a:srgbClr val="003300"/>
          </a:solidFill>
          <a:ln w="15875" algn="ctr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1400" b="1">
                <a:solidFill>
                  <a:schemeClr val="bg1"/>
                </a:solidFill>
                <a:latin typeface="Trebuchet MS" pitchFamily="34" charset="0"/>
              </a:rPr>
              <a:t>Лидерство</a:t>
            </a:r>
            <a:endParaRPr lang="ru-RU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7" name="Скругленный прямоугольник 6"/>
          <p:cNvSpPr>
            <a:spLocks noChangeArrowheads="1"/>
          </p:cNvSpPr>
          <p:nvPr/>
        </p:nvSpPr>
        <p:spPr bwMode="auto">
          <a:xfrm>
            <a:off x="755650" y="2133600"/>
            <a:ext cx="2447925" cy="528638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школе мы обсуждаем качество преподавания</a:t>
            </a:r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92%</a:t>
            </a:r>
          </a:p>
        </p:txBody>
      </p:sp>
      <p:sp>
        <p:nvSpPr>
          <p:cNvPr id="35" name="Скругленный прямоугольник 34"/>
          <p:cNvSpPr>
            <a:spLocks noChangeArrowheads="1"/>
          </p:cNvSpPr>
          <p:nvPr/>
        </p:nvSpPr>
        <p:spPr bwMode="auto">
          <a:xfrm>
            <a:off x="755650" y="2636838"/>
            <a:ext cx="2447925" cy="511175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школе мы анализируем и дополняем наши планы </a:t>
            </a:r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71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36" name="Скругленный прямоугольник 35"/>
          <p:cNvSpPr>
            <a:spLocks noChangeArrowheads="1"/>
          </p:cNvSpPr>
          <p:nvPr/>
        </p:nvSpPr>
        <p:spPr bwMode="auto">
          <a:xfrm>
            <a:off x="684213" y="3141663"/>
            <a:ext cx="2520950" cy="936625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ru-RU" sz="1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Администрачия и персонал школы работают сообща для того чтобы определить дальнейшие направления78%</a:t>
            </a:r>
            <a:r>
              <a:rPr lang="kk-KZ" sz="12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>
            <a:spLocks noChangeArrowheads="1"/>
          </p:cNvSpPr>
          <p:nvPr/>
        </p:nvSpPr>
        <p:spPr bwMode="auto">
          <a:xfrm>
            <a:off x="684213" y="4076700"/>
            <a:ext cx="2520950" cy="576263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Профессиональное обучение </a:t>
            </a:r>
            <a:r>
              <a:rPr lang="ru-RU" sz="1400">
                <a:solidFill>
                  <a:schemeClr val="bg1"/>
                </a:solidFill>
              </a:rPr>
              <a:t>ц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еннится в школе</a:t>
            </a:r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74%</a:t>
            </a:r>
          </a:p>
        </p:txBody>
      </p:sp>
      <p:sp>
        <p:nvSpPr>
          <p:cNvPr id="38" name="Скругленный прямоугольник 37"/>
          <p:cNvSpPr>
            <a:spLocks noChangeArrowheads="1"/>
          </p:cNvSpPr>
          <p:nvPr/>
        </p:nvSpPr>
        <p:spPr bwMode="auto">
          <a:xfrm>
            <a:off x="684213" y="4724400"/>
            <a:ext cx="2447925" cy="638175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 выполняем задачи в команде 89%</a:t>
            </a:r>
          </a:p>
        </p:txBody>
      </p:sp>
      <p:sp>
        <p:nvSpPr>
          <p:cNvPr id="39" name="Скругленный прямоугольник 38"/>
          <p:cNvSpPr>
            <a:spLocks noChangeArrowheads="1"/>
          </p:cNvSpPr>
          <p:nvPr/>
        </p:nvSpPr>
        <p:spPr bwMode="auto">
          <a:xfrm>
            <a:off x="611188" y="5445125"/>
            <a:ext cx="2525712" cy="576263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Сотрудники школы имеют четкое представление о том, куда мы продвигаемся</a:t>
            </a:r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40" name="Скругленный прямоугольник 39"/>
          <p:cNvSpPr>
            <a:spLocks noChangeArrowheads="1"/>
          </p:cNvSpPr>
          <p:nvPr/>
        </p:nvSpPr>
        <p:spPr bwMode="auto">
          <a:xfrm>
            <a:off x="5724525" y="2133600"/>
            <a:ext cx="2879725" cy="695325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Учителя уделяют время чтобы сделать анализ сообственной работы в классе 44%</a:t>
            </a:r>
          </a:p>
        </p:txBody>
      </p:sp>
      <p:sp>
        <p:nvSpPr>
          <p:cNvPr id="41" name="Скругленный прямоугольник 40"/>
          <p:cNvSpPr>
            <a:spLocks noChangeArrowheads="1"/>
          </p:cNvSpPr>
          <p:nvPr/>
        </p:nvSpPr>
        <p:spPr bwMode="auto">
          <a:xfrm>
            <a:off x="5724525" y="2852738"/>
            <a:ext cx="2951163" cy="663575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Наши чели, расчитанные на длительный период, отражены в наших школьных планах  48%</a:t>
            </a:r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Скругленный прямоугольник 41"/>
          <p:cNvSpPr>
            <a:spLocks noChangeArrowheads="1"/>
          </p:cNvSpPr>
          <p:nvPr/>
        </p:nvSpPr>
        <p:spPr bwMode="auto">
          <a:xfrm>
            <a:off x="5724525" y="3573463"/>
            <a:ext cx="3024188" cy="596900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Мнение учеников -27%</a:t>
            </a:r>
          </a:p>
          <a:p>
            <a:pPr algn="ctr"/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спрашиваем родителей об их мнениях -38%</a:t>
            </a:r>
            <a:endParaRPr lang="ru-RU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Скругленный прямоугольник 42"/>
          <p:cNvSpPr>
            <a:spLocks noChangeArrowheads="1"/>
          </p:cNvSpPr>
          <p:nvPr/>
        </p:nvSpPr>
        <p:spPr bwMode="auto">
          <a:xfrm>
            <a:off x="5724525" y="4221163"/>
            <a:ext cx="3024188" cy="596900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r>
              <a:rPr lang="ru-RU" sz="1400" i="1">
                <a:solidFill>
                  <a:schemeClr val="bg1"/>
                </a:solidFill>
                <a:latin typeface="Times New Roman" pitchFamily="18" charset="0"/>
              </a:rPr>
              <a:t>Привлечение сторонних организаций к развитию школы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</a:rPr>
              <a:t>47%</a:t>
            </a:r>
          </a:p>
        </p:txBody>
      </p:sp>
      <p:sp>
        <p:nvSpPr>
          <p:cNvPr id="44" name="Скругленный прямоугольник 43"/>
          <p:cNvSpPr>
            <a:spLocks noChangeArrowheads="1"/>
          </p:cNvSpPr>
          <p:nvPr/>
        </p:nvSpPr>
        <p:spPr bwMode="auto">
          <a:xfrm>
            <a:off x="5724525" y="4868863"/>
            <a:ext cx="2951163" cy="647700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kk-KZ" sz="1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Сотрудники выполняющие координирующую функчию очень опытны в работе с коллегами 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56%</a:t>
            </a:r>
          </a:p>
        </p:txBody>
      </p:sp>
      <p:sp>
        <p:nvSpPr>
          <p:cNvPr id="45" name="Скругленный прямоугольник 44"/>
          <p:cNvSpPr>
            <a:spLocks noChangeArrowheads="1"/>
          </p:cNvSpPr>
          <p:nvPr/>
        </p:nvSpPr>
        <p:spPr bwMode="auto">
          <a:xfrm>
            <a:off x="5724525" y="5516563"/>
            <a:ext cx="2808288" cy="692150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Руководители МО выполняет сложные задачи44</a:t>
            </a:r>
            <a:r>
              <a:rPr lang="ru-RU" sz="1400">
                <a:solidFill>
                  <a:schemeClr val="bg1"/>
                </a:solidFill>
                <a:latin typeface="Trebuchet MS" pitchFamily="34" charset="0"/>
              </a:rPr>
              <a:t>%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827088" y="981075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k-KZ" b="1" i="1">
                <a:solidFill>
                  <a:schemeClr val="bg1"/>
                </a:solidFill>
              </a:rPr>
              <a:t>Общее количество учителей </a:t>
            </a:r>
            <a:r>
              <a:rPr lang="en-US" b="1" i="1">
                <a:solidFill>
                  <a:schemeClr val="bg1"/>
                </a:solidFill>
              </a:rPr>
              <a:t>- </a:t>
            </a:r>
            <a:r>
              <a:rPr lang="ru-RU" b="1" i="1">
                <a:solidFill>
                  <a:schemeClr val="bg1"/>
                </a:solidFill>
              </a:rPr>
              <a:t>16</a:t>
            </a:r>
            <a:r>
              <a:rPr lang="kk-KZ" b="1" i="1">
                <a:solidFill>
                  <a:schemeClr val="bg1"/>
                </a:solidFill>
              </a:rPr>
              <a:t> Участвовали</a:t>
            </a:r>
            <a:r>
              <a:rPr lang="en-US" b="1" i="1">
                <a:solidFill>
                  <a:schemeClr val="bg1"/>
                </a:solidFill>
              </a:rPr>
              <a:t> -</a:t>
            </a:r>
            <a:r>
              <a:rPr lang="ru-RU" b="1" i="1">
                <a:solidFill>
                  <a:schemeClr val="bg1"/>
                </a:solidFill>
              </a:rPr>
              <a:t>15</a:t>
            </a:r>
            <a:endParaRPr lang="kk-KZ" b="1" i="1">
              <a:solidFill>
                <a:schemeClr val="bg1"/>
              </a:solidFill>
            </a:endParaRPr>
          </a:p>
          <a:p>
            <a:r>
              <a:rPr lang="kk-KZ" b="1" i="1">
                <a:solidFill>
                  <a:schemeClr val="bg1"/>
                </a:solidFill>
              </a:rPr>
              <a:t>Заместители директора</a:t>
            </a:r>
            <a:r>
              <a:rPr lang="en-US" b="1" i="1">
                <a:solidFill>
                  <a:schemeClr val="bg1"/>
                </a:solidFill>
              </a:rPr>
              <a:t> 2</a:t>
            </a:r>
            <a:endParaRPr lang="kk-KZ" b="1" i="1">
              <a:solidFill>
                <a:schemeClr val="bg1"/>
              </a:solidFill>
            </a:endParaRPr>
          </a:p>
          <a:p>
            <a:r>
              <a:rPr lang="kk-KZ" b="1" i="1">
                <a:solidFill>
                  <a:schemeClr val="bg1"/>
                </a:solidFill>
              </a:rPr>
              <a:t>педагог</a:t>
            </a:r>
            <a:r>
              <a:rPr lang="en-US" b="1" i="1">
                <a:solidFill>
                  <a:schemeClr val="bg1"/>
                </a:solidFill>
              </a:rPr>
              <a:t> 13</a:t>
            </a:r>
          </a:p>
        </p:txBody>
      </p: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1619250" y="549275"/>
            <a:ext cx="5616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chemeClr val="bg1"/>
                </a:solidFill>
              </a:rPr>
              <a:t>Результаты анкетирования учителей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>
            <a:spLocks noChangeArrowheads="1"/>
          </p:cNvSpPr>
          <p:nvPr/>
        </p:nvSpPr>
        <p:spPr bwMode="auto">
          <a:xfrm>
            <a:off x="3265488" y="3001963"/>
            <a:ext cx="2513012" cy="155575"/>
          </a:xfrm>
          <a:prstGeom prst="rightArrow">
            <a:avLst>
              <a:gd name="adj1" fmla="val 50000"/>
              <a:gd name="adj2" fmla="val 50030"/>
            </a:avLst>
          </a:prstGeom>
          <a:solidFill>
            <a:schemeClr val="bg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Стрелка вверх 7"/>
          <p:cNvSpPr>
            <a:spLocks noChangeArrowheads="1"/>
          </p:cNvSpPr>
          <p:nvPr/>
        </p:nvSpPr>
        <p:spPr bwMode="auto">
          <a:xfrm>
            <a:off x="4572000" y="1052513"/>
            <a:ext cx="155575" cy="4473575"/>
          </a:xfrm>
          <a:prstGeom prst="upArrow">
            <a:avLst>
              <a:gd name="adj1" fmla="val 50000"/>
              <a:gd name="adj2" fmla="val 50055"/>
            </a:avLst>
          </a:prstGeom>
          <a:solidFill>
            <a:schemeClr val="bg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>
              <a:solidFill>
                <a:schemeClr val="lt1"/>
              </a:solidFill>
              <a:latin typeface="+mn-lt"/>
            </a:endParaRPr>
          </a:p>
        </p:txBody>
      </p:sp>
      <p:sp>
        <p:nvSpPr>
          <p:cNvPr id="22532" name="TextBox 12"/>
          <p:cNvSpPr txBox="1">
            <a:spLocks noChangeArrowheads="1"/>
          </p:cNvSpPr>
          <p:nvPr/>
        </p:nvSpPr>
        <p:spPr bwMode="auto">
          <a:xfrm>
            <a:off x="2843213" y="836613"/>
            <a:ext cx="180022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-С ним легко поговорить на различные  темы  72%</a:t>
            </a:r>
          </a:p>
          <a:p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-Оказывает поддержку и вдохновляет 72%</a:t>
            </a:r>
          </a:p>
          <a:p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-Понятно и четко излагает идеи темы на уроках 64%</a:t>
            </a:r>
          </a:p>
        </p:txBody>
      </p:sp>
      <p:sp>
        <p:nvSpPr>
          <p:cNvPr id="22533" name="TextBox 13"/>
          <p:cNvSpPr txBox="1">
            <a:spLocks noChangeArrowheads="1"/>
          </p:cNvSpPr>
          <p:nvPr/>
        </p:nvSpPr>
        <p:spPr bwMode="auto">
          <a:xfrm>
            <a:off x="4716463" y="1125538"/>
            <a:ext cx="1604962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200">
                <a:solidFill>
                  <a:schemeClr val="bg1"/>
                </a:solidFill>
                <a:latin typeface="Trebuchet MS" pitchFamily="34" charset="0"/>
              </a:rPr>
              <a:t>-Учитель не делает выводов по дисчиплине </a:t>
            </a:r>
            <a:r>
              <a:rPr lang="ru-RU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57%</a:t>
            </a:r>
            <a:endParaRPr lang="kk-KZ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Учитель поощряет хорошее поведение67%</a:t>
            </a:r>
          </a:p>
        </p:txBody>
      </p:sp>
      <p:sp>
        <p:nvSpPr>
          <p:cNvPr id="22534" name="TextBox 14"/>
          <p:cNvSpPr txBox="1">
            <a:spLocks noChangeArrowheads="1"/>
          </p:cNvSpPr>
          <p:nvPr/>
        </p:nvSpPr>
        <p:spPr bwMode="auto">
          <a:xfrm>
            <a:off x="2700338" y="3141663"/>
            <a:ext cx="1871662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kk-KZ" sz="14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Методика стиль преподавания 60%</a:t>
            </a:r>
          </a:p>
          <a:p>
            <a:pPr algn="just"/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-Между вами и учителем постоянное взаимодействие 51%</a:t>
            </a:r>
          </a:p>
          <a:p>
            <a:pPr algn="just"/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-Во время урока предоставлены различные задания для выполнения  64%</a:t>
            </a:r>
          </a:p>
        </p:txBody>
      </p:sp>
      <p:sp>
        <p:nvSpPr>
          <p:cNvPr id="22535" name="TextBox 15"/>
          <p:cNvSpPr txBox="1">
            <a:spLocks noChangeArrowheads="1"/>
          </p:cNvSpPr>
          <p:nvPr/>
        </p:nvSpPr>
        <p:spPr bwMode="auto">
          <a:xfrm>
            <a:off x="4733925" y="3141663"/>
            <a:ext cx="14224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1200" dirty="0">
                <a:latin typeface="Trebuchet MS" pitchFamily="34" charset="0"/>
              </a:rPr>
              <a:t>-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Оценивание </a:t>
            </a:r>
            <a:r>
              <a:rPr lang="kk-KZ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соответствует тем </a:t>
            </a:r>
            <a:r>
              <a:rPr lang="kk-KZ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целям</a:t>
            </a:r>
            <a:r>
              <a:rPr lang="kk-KZ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по которым вы работаете 64%</a:t>
            </a:r>
          </a:p>
          <a:p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kk-KZ" sz="1400" smtClean="0">
                <a:solidFill>
                  <a:schemeClr val="bg1"/>
                </a:solidFill>
                <a:latin typeface="Times New Roman" pitchFamily="18" charset="0"/>
              </a:rPr>
              <a:t>Оценивание </a:t>
            </a:r>
            <a:r>
              <a:rPr lang="kk-KZ" sz="1400" dirty="0">
                <a:solidFill>
                  <a:schemeClr val="bg1"/>
                </a:solidFill>
                <a:latin typeface="Times New Roman" pitchFamily="18" charset="0"/>
              </a:rPr>
              <a:t>соответствующие, оно следует из того чем вы занимаетесь </a:t>
            </a:r>
            <a:r>
              <a:rPr lang="kk-KZ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64%</a:t>
            </a:r>
          </a:p>
          <a:p>
            <a:endParaRPr lang="kk-KZ" sz="12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" name="Скругленный прямоугольник 20"/>
          <p:cNvSpPr>
            <a:spLocks noChangeArrowheads="1"/>
          </p:cNvSpPr>
          <p:nvPr/>
        </p:nvSpPr>
        <p:spPr bwMode="auto">
          <a:xfrm>
            <a:off x="801688" y="5589588"/>
            <a:ext cx="7477125" cy="863600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15875" algn="ctr">
            <a:solidFill>
              <a:srgbClr val="1C2B68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Trebuchet MS" pitchFamily="34" charset="0"/>
              </a:rPr>
              <a:t>Приоритет: поощрять постоянную поддержку </a:t>
            </a:r>
            <a:r>
              <a:rPr lang="ru-RU" sz="1400" b="1">
                <a:solidFill>
                  <a:schemeClr val="bg1"/>
                </a:solidFill>
              </a:rPr>
              <a:t>самостоятельность</a:t>
            </a:r>
            <a:r>
              <a:rPr lang="ru-RU" sz="1400" b="1">
                <a:solidFill>
                  <a:schemeClr val="bg1"/>
                </a:solidFill>
                <a:latin typeface="Trebuchet MS" pitchFamily="34" charset="0"/>
              </a:rPr>
              <a:t> путем совершенствования новых методов обучения, оценки, обратной связи</a:t>
            </a:r>
            <a:endParaRPr lang="kk-KZ" sz="140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3" name="Овал 22"/>
          <p:cNvSpPr>
            <a:spLocks noChangeArrowheads="1"/>
          </p:cNvSpPr>
          <p:nvPr/>
        </p:nvSpPr>
        <p:spPr bwMode="auto">
          <a:xfrm>
            <a:off x="539750" y="836613"/>
            <a:ext cx="2089150" cy="377825"/>
          </a:xfrm>
          <a:prstGeom prst="ellipse">
            <a:avLst/>
          </a:prstGeom>
          <a:solidFill>
            <a:srgbClr val="003300"/>
          </a:solidFill>
          <a:ln w="15875" algn="ctr">
            <a:solidFill>
              <a:srgbClr val="1C2B68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kk-KZ" sz="1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Характерные черты учителя</a:t>
            </a:r>
            <a:endParaRPr lang="ru-RU" sz="1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 23"/>
          <p:cNvSpPr>
            <a:spLocks noChangeArrowheads="1"/>
          </p:cNvSpPr>
          <p:nvPr/>
        </p:nvSpPr>
        <p:spPr bwMode="auto">
          <a:xfrm>
            <a:off x="6300788" y="692150"/>
            <a:ext cx="2160587" cy="422275"/>
          </a:xfrm>
          <a:prstGeom prst="ellipse">
            <a:avLst/>
          </a:prstGeom>
          <a:solidFill>
            <a:srgbClr val="003300"/>
          </a:solidFill>
          <a:ln w="15875" algn="ctr">
            <a:solidFill>
              <a:srgbClr val="1C2B68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kk-KZ" sz="1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Способы ведения урока</a:t>
            </a:r>
            <a:endParaRPr lang="ru-RU" sz="1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>
            <a:spLocks noChangeArrowheads="1"/>
          </p:cNvSpPr>
          <p:nvPr/>
        </p:nvSpPr>
        <p:spPr bwMode="auto">
          <a:xfrm>
            <a:off x="611188" y="3141663"/>
            <a:ext cx="2160587" cy="412750"/>
          </a:xfrm>
          <a:prstGeom prst="ellipse">
            <a:avLst/>
          </a:prstGeom>
          <a:solidFill>
            <a:srgbClr val="003300"/>
          </a:solidFill>
          <a:ln w="15875" algn="ctr">
            <a:solidFill>
              <a:srgbClr val="1C2B68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kk-KZ" sz="1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классе</a:t>
            </a:r>
            <a:endParaRPr lang="ru-RU" sz="1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Овал 25"/>
          <p:cNvSpPr>
            <a:spLocks noChangeArrowheads="1"/>
          </p:cNvSpPr>
          <p:nvPr/>
        </p:nvSpPr>
        <p:spPr bwMode="auto">
          <a:xfrm>
            <a:off x="6408738" y="3157538"/>
            <a:ext cx="1889125" cy="322262"/>
          </a:xfrm>
          <a:prstGeom prst="ellipse">
            <a:avLst/>
          </a:prstGeom>
          <a:solidFill>
            <a:srgbClr val="003300"/>
          </a:solidFill>
          <a:ln w="15875" algn="ctr">
            <a:solidFill>
              <a:srgbClr val="1C2B68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 algn="ctr"/>
            <a:r>
              <a:rPr lang="ru-RU" sz="1400" b="1">
                <a:solidFill>
                  <a:schemeClr val="bg1"/>
                </a:solidFill>
                <a:latin typeface="Times New Roman" pitchFamily="18" charset="0"/>
              </a:rPr>
              <a:t>Оценивание</a:t>
            </a:r>
          </a:p>
        </p:txBody>
      </p:sp>
      <p:graphicFrame>
        <p:nvGraphicFramePr>
          <p:cNvPr id="22542" name="Диаграмма 26"/>
          <p:cNvGraphicFramePr>
            <a:graphicFrameLocks/>
          </p:cNvGraphicFramePr>
          <p:nvPr/>
        </p:nvGraphicFramePr>
        <p:xfrm>
          <a:off x="539750" y="1341438"/>
          <a:ext cx="230822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Диаграмма" r:id="rId3" imgW="2828789" imgH="2036240" progId="Excel.Chart.8">
                  <p:embed/>
                </p:oleObj>
              </mc:Choice>
              <mc:Fallback>
                <p:oleObj name="Диаграмма" r:id="rId3" imgW="2828789" imgH="2036240" progId="Excel.Chart.8">
                  <p:embed/>
                  <p:pic>
                    <p:nvPicPr>
                      <p:cNvPr id="0" name="Диаграмма 2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341438"/>
                        <a:ext cx="2308225" cy="181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Диаграмма 27"/>
          <p:cNvGraphicFramePr>
            <a:graphicFrameLocks/>
          </p:cNvGraphicFramePr>
          <p:nvPr/>
        </p:nvGraphicFramePr>
        <p:xfrm>
          <a:off x="539750" y="3573463"/>
          <a:ext cx="2195513" cy="211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r:id="rId5" imgW="2737341" imgH="2109399" progId="Excel.Chart.8">
                  <p:embed/>
                </p:oleObj>
              </mc:Choice>
              <mc:Fallback>
                <p:oleObj r:id="rId5" imgW="2737341" imgH="2109399" progId="Excel.Chart.8">
                  <p:embed/>
                  <p:pic>
                    <p:nvPicPr>
                      <p:cNvPr id="0" name="Диаграмма 27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573463"/>
                        <a:ext cx="2195513" cy="211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Диаграмма 28"/>
          <p:cNvGraphicFramePr>
            <a:graphicFrameLocks/>
          </p:cNvGraphicFramePr>
          <p:nvPr/>
        </p:nvGraphicFramePr>
        <p:xfrm>
          <a:off x="6227763" y="1196975"/>
          <a:ext cx="2305050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r:id="rId7" imgW="2828789" imgH="2036240" progId="Excel.Chart.8">
                  <p:embed/>
                </p:oleObj>
              </mc:Choice>
              <mc:Fallback>
                <p:oleObj r:id="rId7" imgW="2828789" imgH="2036240" progId="Excel.Chart.8">
                  <p:embed/>
                  <p:pic>
                    <p:nvPicPr>
                      <p:cNvPr id="0" name="Диаграмма 2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1196975"/>
                        <a:ext cx="2305050" cy="203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Диаграмма 29"/>
          <p:cNvGraphicFramePr>
            <a:graphicFrameLocks/>
          </p:cNvGraphicFramePr>
          <p:nvPr/>
        </p:nvGraphicFramePr>
        <p:xfrm>
          <a:off x="6084888" y="3500438"/>
          <a:ext cx="2498725" cy="213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r:id="rId9" imgW="2761727" imgH="2109399" progId="Excel.Chart.8">
                  <p:embed/>
                </p:oleObj>
              </mc:Choice>
              <mc:Fallback>
                <p:oleObj r:id="rId9" imgW="2761727" imgH="2109399" progId="Excel.Chart.8">
                  <p:embed/>
                  <p:pic>
                    <p:nvPicPr>
                      <p:cNvPr id="0" name="Диаграмма 29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500438"/>
                        <a:ext cx="2498725" cy="2135187"/>
                      </a:xfrm>
                      <a:prstGeom prst="rect">
                        <a:avLst/>
                      </a:prstGeom>
                      <a:solidFill>
                        <a:srgbClr val="00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6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9756775" y="5413375"/>
            <a:ext cx="2971800" cy="88265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endParaRPr lang="ru-RU" smtClean="0">
              <a:solidFill>
                <a:schemeClr val="tx2"/>
              </a:solidFill>
            </a:endParaRP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3832225" y="423863"/>
            <a:ext cx="1836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Голос ученика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995738" y="476250"/>
            <a:ext cx="46085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 Вы не можете решить проблему,</a:t>
            </a:r>
            <a:br>
              <a:rPr lang="ru-RU" b="1">
                <a:solidFill>
                  <a:schemeClr val="bg1"/>
                </a:solidFill>
              </a:rPr>
            </a:br>
            <a:r>
              <a:rPr lang="ru-RU" b="1">
                <a:solidFill>
                  <a:schemeClr val="bg1"/>
                </a:solidFill>
              </a:rPr>
              <a:t> пока не признаете, что она у вас есть </a:t>
            </a:r>
            <a:br>
              <a:rPr lang="ru-RU" b="1">
                <a:solidFill>
                  <a:schemeClr val="bg1"/>
                </a:solidFill>
              </a:rPr>
            </a:br>
            <a:r>
              <a:rPr lang="ru-RU" b="1">
                <a:solidFill>
                  <a:schemeClr val="bg1"/>
                </a:solidFill>
              </a:rPr>
              <a:t>                                         Харви Маккей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1116013" y="1557338"/>
            <a:ext cx="6985000" cy="1081087"/>
          </a:xfrm>
          <a:prstGeom prst="rect">
            <a:avLst/>
          </a:prstGeom>
          <a:solidFill>
            <a:srgbClr val="0033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200" b="1" dirty="0">
                <a:solidFill>
                  <a:schemeClr val="bg1"/>
                </a:solidFill>
              </a:rPr>
              <a:t>Организовать  методическую</a:t>
            </a:r>
            <a:r>
              <a:rPr lang="ru-RU" b="1" dirty="0"/>
              <a:t> </a:t>
            </a:r>
            <a:r>
              <a:rPr lang="ru-RU" sz="1200" b="1" dirty="0">
                <a:solidFill>
                  <a:schemeClr val="bg1"/>
                </a:solidFill>
              </a:rPr>
              <a:t>работу в школе, направленной на рост специально-</a:t>
            </a:r>
          </a:p>
          <a:p>
            <a:r>
              <a:rPr lang="ru-RU" sz="1200" b="1" dirty="0">
                <a:solidFill>
                  <a:schemeClr val="bg1"/>
                </a:solidFill>
              </a:rPr>
              <a:t> предметной компетентности и объективной необходимостью повышения</a:t>
            </a:r>
          </a:p>
          <a:p>
            <a:r>
              <a:rPr lang="ru-RU" sz="1200" b="1" dirty="0">
                <a:solidFill>
                  <a:schemeClr val="bg1"/>
                </a:solidFill>
              </a:rPr>
              <a:t> психолого – педагогической компетентности, способствующей развитию как учителя</a:t>
            </a:r>
          </a:p>
          <a:p>
            <a:r>
              <a:rPr lang="ru-RU" sz="1200" b="1" dirty="0">
                <a:solidFill>
                  <a:schemeClr val="bg1"/>
                </a:solidFill>
              </a:rPr>
              <a:t> так и ученика; высокой информацией </a:t>
            </a:r>
            <a:r>
              <a:rPr lang="ru-RU" sz="1200" b="1" dirty="0" smtClean="0">
                <a:solidFill>
                  <a:schemeClr val="bg1"/>
                </a:solidFill>
              </a:rPr>
              <a:t>образовательной </a:t>
            </a:r>
            <a:r>
              <a:rPr lang="ru-RU" sz="1200" b="1" dirty="0">
                <a:solidFill>
                  <a:schemeClr val="bg1"/>
                </a:solidFill>
              </a:rPr>
              <a:t>среды и недостаточной</a:t>
            </a:r>
          </a:p>
          <a:p>
            <a:r>
              <a:rPr lang="ru-RU" sz="1200" b="1" dirty="0">
                <a:solidFill>
                  <a:schemeClr val="bg1"/>
                </a:solidFill>
              </a:rPr>
              <a:t> подготовленностью педагогических кадров к работе в данных условиях </a:t>
            </a:r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1908175" y="4365625"/>
            <a:ext cx="0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 flipH="1">
            <a:off x="7308850" y="4437063"/>
            <a:ext cx="0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4716463" y="4292600"/>
            <a:ext cx="0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755650" y="4940874"/>
            <a:ext cx="7848600" cy="1079500"/>
          </a:xfrm>
          <a:prstGeom prst="rect">
            <a:avLst/>
          </a:prstGeom>
          <a:solidFill>
            <a:srgbClr val="003300">
              <a:alpha val="97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</a:pPr>
            <a:r>
              <a:rPr lang="ru-RU" sz="1400" b="1" dirty="0">
                <a:solidFill>
                  <a:schemeClr val="bg1"/>
                </a:solidFill>
              </a:rPr>
              <a:t>Развитие профессиональной компетентности педагогов;</a:t>
            </a:r>
          </a:p>
          <a:p>
            <a:pPr>
              <a:buFontTx/>
              <a:buChar char="•"/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</a:t>
            </a:r>
            <a:r>
              <a:rPr lang="ru-RU" sz="1200" b="1" dirty="0">
                <a:solidFill>
                  <a:schemeClr val="bg1"/>
                </a:solidFill>
              </a:rPr>
              <a:t>ц</a:t>
            </a:r>
            <a:r>
              <a:rPr lang="ru-RU" sz="1400" b="1" dirty="0">
                <a:solidFill>
                  <a:schemeClr val="bg1"/>
                </a:solidFill>
              </a:rPr>
              <a:t>елей и результатов урока</a:t>
            </a:r>
          </a:p>
          <a:p>
            <a:pPr>
              <a:buFontTx/>
              <a:buChar char="•"/>
            </a:pPr>
            <a:r>
              <a:rPr lang="ru-RU" sz="1400" b="1" dirty="0">
                <a:solidFill>
                  <a:schemeClr val="bg1"/>
                </a:solidFill>
              </a:rPr>
              <a:t>Привлечение  родителей для выполнения лидирующей функции совместно со </a:t>
            </a:r>
            <a:r>
              <a:rPr lang="ru-RU" sz="1400" b="1" dirty="0" smtClean="0">
                <a:solidFill>
                  <a:schemeClr val="bg1"/>
                </a:solidFill>
              </a:rPr>
              <a:t>школой</a:t>
            </a:r>
          </a:p>
          <a:p>
            <a:pPr>
              <a:buFontTx/>
              <a:buChar char="•"/>
            </a:pPr>
            <a:r>
              <a:rPr lang="ru-RU" sz="1400" b="1" dirty="0">
                <a:solidFill>
                  <a:schemeClr val="bg1"/>
                </a:solidFill>
              </a:rPr>
              <a:t>улучшение процесса преподавания и обучения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6227763" y="2852738"/>
            <a:ext cx="1944687" cy="1439862"/>
          </a:xfrm>
          <a:prstGeom prst="rect">
            <a:avLst/>
          </a:prstGeom>
          <a:solidFill>
            <a:srgbClr val="0033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ru-RU" sz="1400" b="1">
                <a:solidFill>
                  <a:schemeClr val="bg1"/>
                </a:solidFill>
              </a:rPr>
              <a:t>Инертность, </a:t>
            </a:r>
          </a:p>
          <a:p>
            <a:pPr marL="342900" indent="-342900" algn="ctr"/>
            <a:r>
              <a:rPr lang="ru-RU" sz="1400" b="1">
                <a:solidFill>
                  <a:schemeClr val="bg1"/>
                </a:solidFill>
              </a:rPr>
              <a:t>отсутствие </a:t>
            </a:r>
          </a:p>
          <a:p>
            <a:pPr marL="342900" indent="-342900" algn="ctr"/>
            <a:r>
              <a:rPr lang="ru-RU" sz="1400" b="1">
                <a:solidFill>
                  <a:schemeClr val="bg1"/>
                </a:solidFill>
              </a:rPr>
              <a:t>мотивации </a:t>
            </a:r>
          </a:p>
          <a:p>
            <a:pPr marL="342900" indent="-342900" algn="ctr"/>
            <a:r>
              <a:rPr lang="ru-RU" sz="1400" b="1">
                <a:solidFill>
                  <a:schemeClr val="bg1"/>
                </a:solidFill>
              </a:rPr>
              <a:t>к самообразованию </a:t>
            </a:r>
          </a:p>
          <a:p>
            <a:pPr marL="342900" indent="-342900" algn="ctr"/>
            <a:r>
              <a:rPr lang="ru-RU" sz="1400" b="1">
                <a:solidFill>
                  <a:schemeClr val="bg1"/>
                </a:solidFill>
              </a:rPr>
              <a:t>отдельной </a:t>
            </a:r>
          </a:p>
          <a:p>
            <a:pPr marL="342900" indent="-342900" algn="ctr"/>
            <a:r>
              <a:rPr lang="ru-RU" sz="1400" b="1">
                <a:solidFill>
                  <a:schemeClr val="bg1"/>
                </a:solidFill>
              </a:rPr>
              <a:t>категории учителей</a:t>
            </a: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3708400" y="2781300"/>
            <a:ext cx="1943100" cy="1584325"/>
          </a:xfrm>
          <a:prstGeom prst="rect">
            <a:avLst/>
          </a:prstGeom>
          <a:solidFill>
            <a:srgbClr val="0033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Обучение учащихся </a:t>
            </a:r>
          </a:p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частично направлено </a:t>
            </a:r>
          </a:p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на развитие </a:t>
            </a:r>
          </a:p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конкурентоспособной</a:t>
            </a:r>
          </a:p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 личности, умеющий</a:t>
            </a:r>
          </a:p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 применять</a:t>
            </a:r>
          </a:p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 полученные знания </a:t>
            </a:r>
          </a:p>
          <a:p>
            <a:pPr algn="ctr"/>
            <a:r>
              <a:rPr lang="ru-RU" sz="1200" b="1" u="sng" dirty="0">
                <a:solidFill>
                  <a:schemeClr val="bg1"/>
                </a:solidFill>
              </a:rPr>
              <a:t>в повседневной жизни</a:t>
            </a: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1116013" y="2781300"/>
            <a:ext cx="1873250" cy="1439863"/>
          </a:xfrm>
          <a:prstGeom prst="rect">
            <a:avLst/>
          </a:prstGeom>
          <a:solidFill>
            <a:srgbClr val="0033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Взаимодействие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семьи </a:t>
            </a:r>
            <a:r>
              <a:rPr lang="ru-RU" sz="1600" b="1" dirty="0" smtClean="0">
                <a:solidFill>
                  <a:schemeClr val="bg1"/>
                </a:solidFill>
              </a:rPr>
              <a:t>и школы </a:t>
            </a:r>
            <a:endParaRPr lang="ru-RU" sz="1600" b="1" dirty="0">
              <a:solidFill>
                <a:schemeClr val="bg1"/>
              </a:solidFill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осуществляется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не в полной мере</a:t>
            </a:r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H="1">
            <a:off x="4787900" y="2492375"/>
            <a:ext cx="0" cy="2174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 flipH="1">
            <a:off x="3132138" y="3500438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5724525" y="3573463"/>
            <a:ext cx="360363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93" name="AutoShape 37"/>
          <p:cNvSpPr>
            <a:spLocks noChangeArrowheads="1"/>
          </p:cNvSpPr>
          <p:nvPr/>
        </p:nvSpPr>
        <p:spPr bwMode="auto">
          <a:xfrm>
            <a:off x="2195513" y="4652963"/>
            <a:ext cx="4752975" cy="288925"/>
          </a:xfrm>
          <a:prstGeom prst="roundRect">
            <a:avLst>
              <a:gd name="adj" fmla="val 16667"/>
            </a:avLst>
          </a:prstGeom>
          <a:solidFill>
            <a:srgbClr val="00330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>
                <a:solidFill>
                  <a:schemeClr val="bg1"/>
                </a:solidFill>
              </a:rPr>
              <a:t>ПРИОРИТЕТЫ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7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Тема74</Template>
  <TotalTime>463</TotalTime>
  <Words>504</Words>
  <Application>Microsoft Office PowerPoint</Application>
  <PresentationFormat>Экран (4:3)</PresentationFormat>
  <Paragraphs>90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Тема74</vt:lpstr>
      <vt:lpstr>Диаграмма</vt:lpstr>
      <vt:lpstr>Диаграмма Microsoft Excel</vt:lpstr>
      <vt:lpstr>цель:  Организовать деятельность учителей школы по внедрению новых подходов обучения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Viola</dc:creator>
  <cp:lastModifiedBy>Пользователь Windows</cp:lastModifiedBy>
  <cp:revision>5</cp:revision>
  <dcterms:created xsi:type="dcterms:W3CDTF">2017-02-04T16:31:16Z</dcterms:created>
  <dcterms:modified xsi:type="dcterms:W3CDTF">2019-11-07T17:17:57Z</dcterms:modified>
</cp:coreProperties>
</file>