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70" r:id="rId3"/>
    <p:sldId id="265" r:id="rId4"/>
    <p:sldId id="271" r:id="rId5"/>
    <p:sldId id="280" r:id="rId6"/>
    <p:sldId id="281" r:id="rId7"/>
    <p:sldId id="284" r:id="rId8"/>
    <p:sldId id="282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92446777486142E-2"/>
          <c:y val="5.8891555233659666E-2"/>
          <c:w val="0.53439292310683384"/>
          <c:h val="0.910277216141625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обученности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1"/>
                <c:pt idx="0">
                  <c:v>1 четверть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74.5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 знаний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1"/>
                <c:pt idx="0">
                  <c:v>1 четверть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1"/>
                <c:pt idx="0">
                  <c:v>1 четверть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54607872"/>
        <c:axId val="54609408"/>
        <c:axId val="0"/>
      </c:bar3DChart>
      <c:catAx>
        <c:axId val="54607872"/>
        <c:scaling>
          <c:orientation val="minMax"/>
        </c:scaling>
        <c:delete val="1"/>
        <c:axPos val="b"/>
        <c:majorTickMark val="out"/>
        <c:minorTickMark val="none"/>
        <c:tickLblPos val="nextTo"/>
        <c:crossAx val="54609408"/>
        <c:crosses val="autoZero"/>
        <c:auto val="1"/>
        <c:lblAlgn val="ctr"/>
        <c:lblOffset val="100"/>
        <c:noMultiLvlLbl val="0"/>
      </c:catAx>
      <c:valAx>
        <c:axId val="54609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607872"/>
        <c:crosses val="autoZero"/>
        <c:crossBetween val="between"/>
      </c:valAx>
    </c:plotArea>
    <c:legend>
      <c:legendPos val="r"/>
      <c:legendEntry>
        <c:idx val="0"/>
        <c:delete val="1"/>
      </c:legendEntry>
      <c:layout/>
      <c:overlay val="0"/>
      <c:spPr>
        <a:solidFill>
          <a:srgbClr val="00B050"/>
        </a:solidFill>
      </c:spPr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643328"/>
        <c:axId val="54653312"/>
        <c:axId val="0"/>
      </c:bar3DChart>
      <c:catAx>
        <c:axId val="5464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4653312"/>
        <c:crosses val="autoZero"/>
        <c:auto val="1"/>
        <c:lblAlgn val="ctr"/>
        <c:lblOffset val="100"/>
        <c:noMultiLvlLbl val="0"/>
      </c:catAx>
      <c:valAx>
        <c:axId val="54653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643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cat>
            <c:numRef>
              <c:f>Лист1!$A$2:$A$21</c:f>
              <c:numCache>
                <c:formatCode>General</c:formatCode>
                <c:ptCount val="20"/>
                <c:pt idx="0">
                  <c:v>5</c:v>
                </c:pt>
                <c:pt idx="4">
                  <c:v>6</c:v>
                </c:pt>
                <c:pt idx="7">
                  <c:v>7</c:v>
                </c:pt>
                <c:pt idx="10">
                  <c:v>8</c:v>
                </c:pt>
                <c:pt idx="14">
                  <c:v>9</c:v>
                </c:pt>
                <c:pt idx="18">
                  <c:v>10</c:v>
                </c:pt>
                <c:pt idx="19">
                  <c:v>11</c:v>
                </c:pt>
              </c:numCache>
            </c:num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100</c:v>
                </c:pt>
                <c:pt idx="4">
                  <c:v>66</c:v>
                </c:pt>
                <c:pt idx="7">
                  <c:v>66</c:v>
                </c:pt>
                <c:pt idx="10">
                  <c:v>100</c:v>
                </c:pt>
                <c:pt idx="14">
                  <c:v>50</c:v>
                </c:pt>
                <c:pt idx="18">
                  <c:v>100</c:v>
                </c:pt>
                <c:pt idx="19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Лист1!$A$2:$A$21</c:f>
              <c:numCache>
                <c:formatCode>General</c:formatCode>
                <c:ptCount val="20"/>
                <c:pt idx="0">
                  <c:v>5</c:v>
                </c:pt>
                <c:pt idx="4">
                  <c:v>6</c:v>
                </c:pt>
                <c:pt idx="7">
                  <c:v>7</c:v>
                </c:pt>
                <c:pt idx="10">
                  <c:v>8</c:v>
                </c:pt>
                <c:pt idx="14">
                  <c:v>9</c:v>
                </c:pt>
                <c:pt idx="18">
                  <c:v>10</c:v>
                </c:pt>
                <c:pt idx="19">
                  <c:v>11</c:v>
                </c:pt>
              </c:numCache>
            </c:numRef>
          </c:cat>
          <c:val>
            <c:numRef>
              <c:f>Лист1!$C$2:$C$21</c:f>
              <c:numCache>
                <c:formatCode>General</c:formatCode>
                <c:ptCount val="20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Лист1!$A$2:$A$21</c:f>
              <c:numCache>
                <c:formatCode>General</c:formatCode>
                <c:ptCount val="20"/>
                <c:pt idx="0">
                  <c:v>5</c:v>
                </c:pt>
                <c:pt idx="4">
                  <c:v>6</c:v>
                </c:pt>
                <c:pt idx="7">
                  <c:v>7</c:v>
                </c:pt>
                <c:pt idx="10">
                  <c:v>8</c:v>
                </c:pt>
                <c:pt idx="14">
                  <c:v>9</c:v>
                </c:pt>
                <c:pt idx="18">
                  <c:v>10</c:v>
                </c:pt>
                <c:pt idx="19">
                  <c:v>11</c:v>
                </c:pt>
              </c:numCache>
            </c:numRef>
          </c:cat>
          <c:val>
            <c:numRef>
              <c:f>Лист1!$D$2:$D$21</c:f>
              <c:numCache>
                <c:formatCode>General</c:formatCode>
                <c:ptCount val="2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2856576"/>
        <c:axId val="56427264"/>
        <c:axId val="0"/>
      </c:bar3DChart>
      <c:catAx>
        <c:axId val="23285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427264"/>
        <c:crosses val="autoZero"/>
        <c:auto val="1"/>
        <c:lblAlgn val="ctr"/>
        <c:lblOffset val="100"/>
        <c:noMultiLvlLbl val="0"/>
      </c:catAx>
      <c:valAx>
        <c:axId val="564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856576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3950617283950615E-2"/>
          <c:y val="4.5700992252919431E-2"/>
          <c:w val="0.96604938271604934"/>
          <c:h val="0.93826728146032123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Лист1!$A$2:$A$21</c:f>
              <c:strCache>
                <c:ptCount val="18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  <c:pt idx="3">
                  <c:v>6а</c:v>
                </c:pt>
                <c:pt idx="4">
                  <c:v>6б</c:v>
                </c:pt>
                <c:pt idx="5">
                  <c:v>6в</c:v>
                </c:pt>
                <c:pt idx="6">
                  <c:v>7а</c:v>
                </c:pt>
                <c:pt idx="7">
                  <c:v>7б</c:v>
                </c:pt>
                <c:pt idx="8">
                  <c:v>7в</c:v>
                </c:pt>
                <c:pt idx="9">
                  <c:v>7г</c:v>
                </c:pt>
                <c:pt idx="10">
                  <c:v>8а</c:v>
                </c:pt>
                <c:pt idx="11">
                  <c:v>8б</c:v>
                </c:pt>
                <c:pt idx="12">
                  <c:v>8в</c:v>
                </c:pt>
                <c:pt idx="13">
                  <c:v>9а</c:v>
                </c:pt>
                <c:pt idx="14">
                  <c:v>9б</c:v>
                </c:pt>
                <c:pt idx="15">
                  <c:v>9в</c:v>
                </c:pt>
                <c:pt idx="16">
                  <c:v>10</c:v>
                </c:pt>
                <c:pt idx="17">
                  <c:v>11</c:v>
                </c:pt>
              </c:strCache>
            </c:strRef>
          </c:cat>
          <c:val>
            <c:numRef>
              <c:f>Лист1!$D$2:$D$21</c:f>
              <c:numCache>
                <c:formatCode>General</c:formatCode>
                <c:ptCount val="2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461568"/>
        <c:axId val="56463360"/>
        <c:axId val="0"/>
      </c:bar3DChart>
      <c:catAx>
        <c:axId val="56461568"/>
        <c:scaling>
          <c:orientation val="minMax"/>
        </c:scaling>
        <c:delete val="1"/>
        <c:axPos val="b"/>
        <c:majorTickMark val="out"/>
        <c:minorTickMark val="none"/>
        <c:tickLblPos val="nextTo"/>
        <c:crossAx val="56463360"/>
        <c:crosses val="autoZero"/>
        <c:auto val="1"/>
        <c:lblAlgn val="ctr"/>
        <c:lblOffset val="100"/>
        <c:noMultiLvlLbl val="0"/>
      </c:catAx>
      <c:valAx>
        <c:axId val="56463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6461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8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095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796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6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71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35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5871-FC2E-4F1C-9A67-4304A73B810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7AD6-2309-4E5A-9886-180E32B2DE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9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D55871-FC2E-4F1C-9A67-4304A73B810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397AD6-2309-4E5A-9886-180E32B2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653136"/>
            <a:ext cx="7772400" cy="111583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Автор: заместитель директора по УВР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908721"/>
            <a:ext cx="6949324" cy="223224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итогов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 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учебного года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Движение обучающихся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На начало года в школе –31 обучающихся</a:t>
            </a:r>
          </a:p>
          <a:p>
            <a:r>
              <a:rPr lang="ru-RU" dirty="0" smtClean="0"/>
              <a:t>В 5-11 классах –  24 обучающихся;</a:t>
            </a:r>
          </a:p>
          <a:p>
            <a:r>
              <a:rPr lang="ru-RU" dirty="0" smtClean="0"/>
              <a:t>В 1-4 классах -7 обучающихся ;</a:t>
            </a:r>
          </a:p>
          <a:p>
            <a:r>
              <a:rPr lang="ru-RU" dirty="0" smtClean="0"/>
              <a:t>На конец 1 четверти – 31 обучающихся;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Успеваемость обучающихся </a:t>
            </a:r>
            <a:br>
              <a:rPr lang="ru-RU" dirty="0" smtClean="0"/>
            </a:br>
            <a:r>
              <a:rPr lang="ru-RU" dirty="0" smtClean="0"/>
              <a:t>5-11 классов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57970834"/>
              </p:ext>
            </p:extLst>
          </p:nvPr>
        </p:nvGraphicFramePr>
        <p:xfrm>
          <a:off x="323528" y="620690"/>
          <a:ext cx="7848872" cy="3246025"/>
        </p:xfrm>
        <a:graphic>
          <a:graphicData uri="http://schemas.openxmlformats.org/drawingml/2006/table">
            <a:tbl>
              <a:tblPr firstRow="1" firstCol="1" bandRow="1"/>
              <a:tblGrid>
                <a:gridCol w="2370940"/>
                <a:gridCol w="2897703"/>
                <a:gridCol w="2580229"/>
              </a:tblGrid>
              <a:tr h="978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2020-2021 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2021-2022 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«4» и «5»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одной «3»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Инклюзивное</a:t>
                      </a:r>
                      <a:r>
                        <a:rPr lang="ru-RU" sz="2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обучение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44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 успеваемости </a:t>
            </a:r>
            <a:br>
              <a:rPr lang="ru-RU" dirty="0" smtClean="0"/>
            </a:br>
            <a:r>
              <a:rPr lang="ru-RU" dirty="0" smtClean="0"/>
              <a:t>1-11 </a:t>
            </a:r>
            <a:r>
              <a:rPr lang="ru-RU" dirty="0" err="1" smtClean="0"/>
              <a:t>кл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8735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955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Качество знаний в начальных классах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8316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06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 в 5-11 классах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632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70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882554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/>
              <a:t>   Уровень  </a:t>
            </a:r>
            <a:r>
              <a:rPr lang="ru-RU" sz="4000" dirty="0" err="1" smtClean="0"/>
              <a:t>обученности</a:t>
            </a:r>
            <a:r>
              <a:rPr lang="ru-RU" sz="4000" dirty="0" smtClean="0"/>
              <a:t>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Качество знаний </a:t>
            </a:r>
            <a:r>
              <a:rPr lang="ru-RU" sz="4000" dirty="0" smtClean="0"/>
              <a:t> в 1-4 классах–57,1% </a:t>
            </a:r>
            <a:br>
              <a:rPr lang="ru-RU" sz="4000" dirty="0" smtClean="0"/>
            </a:br>
            <a:r>
              <a:rPr lang="ru-RU" sz="4000" dirty="0" smtClean="0"/>
              <a:t> Качества знаний в 5-9 классах-78,9%</a:t>
            </a:r>
            <a:br>
              <a:rPr lang="ru-RU" sz="4000" dirty="0" smtClean="0"/>
            </a:br>
            <a:r>
              <a:rPr lang="ru-RU" sz="4000" dirty="0" smtClean="0"/>
              <a:t>Качество </a:t>
            </a:r>
            <a:r>
              <a:rPr lang="ru-RU" sz="4000" dirty="0"/>
              <a:t>знаний 10-11 классах </a:t>
            </a:r>
            <a:r>
              <a:rPr lang="ru-RU" sz="4000" dirty="0" smtClean="0"/>
              <a:t>-80 % 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285881"/>
              </p:ext>
            </p:extLst>
          </p:nvPr>
        </p:nvGraphicFramePr>
        <p:xfrm>
          <a:off x="457200" y="5877272"/>
          <a:ext cx="8229600" cy="24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12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6ab55fdc5c89cb8b6dad55bb84e5bc63a8251b"/>
</p:tagLst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94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2_Тема Office</vt:lpstr>
      <vt:lpstr>Воздушный поток</vt:lpstr>
      <vt:lpstr>Автор: заместитель директора по УВР </vt:lpstr>
      <vt:lpstr>Движение обучающихся</vt:lpstr>
      <vt:lpstr>Успеваемость обучающихся  5-11 классов</vt:lpstr>
      <vt:lpstr>Динамика  успеваемости  1-11 кл</vt:lpstr>
      <vt:lpstr>Качество знаний в начальных классах</vt:lpstr>
      <vt:lpstr>Качество знаний в 5-11 классах</vt:lpstr>
      <vt:lpstr>   Уровень  обученности:  Качество знаний  в 1-4 классах–57,1%   Качества знаний в 5-9 классах-78,9% Качество знаний 10-11 классах -80 %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Антонина</dc:creator>
  <cp:lastModifiedBy>Заместитель директор</cp:lastModifiedBy>
  <cp:revision>58</cp:revision>
  <cp:lastPrinted>2021-11-01T04:22:02Z</cp:lastPrinted>
  <dcterms:created xsi:type="dcterms:W3CDTF">2014-10-26T07:22:07Z</dcterms:created>
  <dcterms:modified xsi:type="dcterms:W3CDTF">2022-02-16T06:06:36Z</dcterms:modified>
</cp:coreProperties>
</file>